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72" d="100"/>
          <a:sy n="172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42" name="Picture 41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" name="Picture 88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90" name="Picture 89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Picture 127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129" name="Picture 128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Picture 166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168" name="Picture 167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6" name="Picture 205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207" name="Picture 206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6" name="Picture 245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247" name="Picture 246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5" name="Picture 284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286" name="Picture 285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457200" y="27324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653040" y="3873960"/>
            <a:ext cx="803340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 type="body"/>
          </p:nvPr>
        </p:nvSpPr>
        <p:spPr>
          <a:xfrm>
            <a:off x="4769640" y="179604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47696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 type="body"/>
          </p:nvPr>
        </p:nvSpPr>
        <p:spPr>
          <a:xfrm>
            <a:off x="653040" y="3873960"/>
            <a:ext cx="3920040" cy="18972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629" b="0" strike="noStrike" spc="-1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4" name="Picture 323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  <p:pic>
        <p:nvPicPr>
          <p:cNvPr id="325" name="Picture 324"/>
          <p:cNvPicPr/>
          <p:nvPr/>
        </p:nvPicPr>
        <p:blipFill>
          <a:blip r:embed="rId2"/>
          <a:stretch/>
        </p:blipFill>
        <p:spPr>
          <a:xfrm>
            <a:off x="2176920" y="1795680"/>
            <a:ext cx="4985280" cy="397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/>
          <p:nvPr/>
        </p:nvPicPr>
        <p:blipFill>
          <a:blip r:embed="rId14"/>
          <a:srcRect l="988" t="15117" r="988" b="71506"/>
          <a:stretch/>
        </p:blipFill>
        <p:spPr>
          <a:xfrm>
            <a:off x="0" y="54000"/>
            <a:ext cx="9144000" cy="258840"/>
          </a:xfrm>
          <a:prstGeom prst="rect">
            <a:avLst/>
          </a:prstGeom>
          <a:ln>
            <a:noFill/>
          </a:ln>
          <a:effectLst>
            <a:outerShdw dist="38160" dir="5400000">
              <a:srgbClr val="000000">
                <a:alpha val="40000"/>
              </a:srgbClr>
            </a:outerShdw>
          </a:effectLst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07124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342720" indent="-342720"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742680" lvl="1" indent="-285480"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143000" lvl="2" indent="-228600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600200" lvl="3" indent="-228600"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057400" lvl="4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057400" lvl="5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2057400" lvl="6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1798560" y="6315120"/>
            <a:ext cx="5500800" cy="28872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© Embarcadero Technologies 2013 – all rights reserved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441000" y="6268680"/>
            <a:ext cx="777960" cy="3142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fld id="{429BF781-CD5B-48D2-944C-3D844D61694B}" type="slidenum"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CustomShape 5"/>
          <p:cNvSpPr/>
          <p:nvPr/>
        </p:nvSpPr>
        <p:spPr>
          <a:xfrm>
            <a:off x="0" y="0"/>
            <a:ext cx="9144000" cy="604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6"/>
          <p:cNvSpPr/>
          <p:nvPr/>
        </p:nvSpPr>
        <p:spPr>
          <a:xfrm>
            <a:off x="7070760" y="30240"/>
            <a:ext cx="2043000" cy="26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1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EMBARCADERO TECHNOLOGIES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" name="Picture 9" descr="logo_prod_red_black_800.jpg"/>
          <p:cNvPicPr/>
          <p:nvPr/>
        </p:nvPicPr>
        <p:blipFill>
          <a:blip r:embed="rId15"/>
          <a:stretch/>
        </p:blipFill>
        <p:spPr>
          <a:xfrm>
            <a:off x="7184880" y="6346800"/>
            <a:ext cx="1648080" cy="228600"/>
          </a:xfrm>
          <a:prstGeom prst="rect">
            <a:avLst/>
          </a:prstGeom>
          <a:ln>
            <a:noFill/>
          </a:ln>
        </p:spPr>
      </p:pic>
      <p:sp>
        <p:nvSpPr>
          <p:cNvPr id="8" name="CustomShape 7"/>
          <p:cNvSpPr/>
          <p:nvPr/>
        </p:nvSpPr>
        <p:spPr>
          <a:xfrm>
            <a:off x="-22320" y="22320"/>
            <a:ext cx="33796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aiandra GD"/>
              </a:rPr>
              <a:t>CodeRage™ 8    You Rock. You Rule. You Rage.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/>
          <p:nvPr/>
        </p:nvPicPr>
        <p:blipFill>
          <a:blip r:embed="rId14"/>
          <a:srcRect l="988" t="15117" r="988" b="71506"/>
          <a:stretch/>
        </p:blipFill>
        <p:spPr>
          <a:xfrm>
            <a:off x="0" y="54000"/>
            <a:ext cx="9144000" cy="258840"/>
          </a:xfrm>
          <a:prstGeom prst="rect">
            <a:avLst/>
          </a:prstGeom>
          <a:ln>
            <a:noFill/>
          </a:ln>
          <a:effectLst>
            <a:outerShdw dist="38160" dir="5400000">
              <a:srgbClr val="000000">
                <a:alpha val="40000"/>
              </a:srgbClr>
            </a:outerShdw>
          </a:effectLst>
        </p:spPr>
      </p:pic>
      <p:sp>
        <p:nvSpPr>
          <p:cNvPr id="44" name="CustomShape 1"/>
          <p:cNvSpPr/>
          <p:nvPr/>
        </p:nvSpPr>
        <p:spPr>
          <a:xfrm>
            <a:off x="0" y="0"/>
            <a:ext cx="9144000" cy="604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7070760" y="30240"/>
            <a:ext cx="2043000" cy="261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1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EMBARCADERO TECHNOLOGIES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6" name="Picture 9" descr="logo_prod_red_black_800.jpg"/>
          <p:cNvPicPr/>
          <p:nvPr/>
        </p:nvPicPr>
        <p:blipFill>
          <a:blip r:embed="rId15"/>
          <a:stretch/>
        </p:blipFill>
        <p:spPr>
          <a:xfrm>
            <a:off x="7184880" y="6346800"/>
            <a:ext cx="1648080" cy="228600"/>
          </a:xfrm>
          <a:prstGeom prst="rect">
            <a:avLst/>
          </a:prstGeom>
          <a:ln>
            <a:noFill/>
          </a:ln>
        </p:spPr>
      </p:pic>
      <p:sp>
        <p:nvSpPr>
          <p:cNvPr id="47" name="CustomShape 3"/>
          <p:cNvSpPr/>
          <p:nvPr/>
        </p:nvSpPr>
        <p:spPr>
          <a:xfrm>
            <a:off x="-22320" y="22320"/>
            <a:ext cx="3379680" cy="276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aiandra GD"/>
              </a:rPr>
              <a:t>CodeRage™ 8    You Rock. You Rule. You Rage.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8" name="CustomShape 4"/>
          <p:cNvSpPr/>
          <p:nvPr/>
        </p:nvSpPr>
        <p:spPr>
          <a:xfrm>
            <a:off x="2163600" y="0"/>
            <a:ext cx="6980400" cy="6858000"/>
          </a:xfrm>
          <a:prstGeom prst="rect">
            <a:avLst/>
          </a:prstGeom>
          <a:gradFill>
            <a:gsLst>
              <a:gs pos="0">
                <a:srgbClr val="A6A6A6"/>
              </a:gs>
              <a:gs pos="100000">
                <a:srgbClr val="FFFFFF"/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5"/>
          <p:cNvSpPr/>
          <p:nvPr/>
        </p:nvSpPr>
        <p:spPr>
          <a:xfrm>
            <a:off x="0" y="11160"/>
            <a:ext cx="2193840" cy="6858000"/>
          </a:xfrm>
          <a:prstGeom prst="rect">
            <a:avLst/>
          </a:prstGeom>
          <a:gradFill>
            <a:gsLst>
              <a:gs pos="0">
                <a:srgbClr val="595959"/>
              </a:gs>
              <a:gs pos="100000">
                <a:srgbClr val="0D0D0D"/>
              </a:gs>
            </a:gsLst>
            <a:lin ang="54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" name="Picture 2"/>
          <p:cNvPicPr/>
          <p:nvPr/>
        </p:nvPicPr>
        <p:blipFill>
          <a:blip r:embed="rId14"/>
          <a:srcRect l="494" t="23761" r="494" b="23761"/>
          <a:stretch/>
        </p:blipFill>
        <p:spPr>
          <a:xfrm>
            <a:off x="0" y="55440"/>
            <a:ext cx="9144000" cy="1009800"/>
          </a:xfrm>
          <a:prstGeom prst="rect">
            <a:avLst/>
          </a:prstGeom>
          <a:ln>
            <a:noFill/>
          </a:ln>
        </p:spPr>
      </p:pic>
      <p:pic>
        <p:nvPicPr>
          <p:cNvPr id="51" name="Picture 15" descr="logo_prod_red_white_800.png"/>
          <p:cNvPicPr/>
          <p:nvPr/>
        </p:nvPicPr>
        <p:blipFill>
          <a:blip r:embed="rId16"/>
          <a:stretch/>
        </p:blipFill>
        <p:spPr>
          <a:xfrm>
            <a:off x="6956280" y="428760"/>
            <a:ext cx="1905120" cy="263520"/>
          </a:xfrm>
          <a:prstGeom prst="rect">
            <a:avLst/>
          </a:prstGeom>
          <a:ln>
            <a:noFill/>
          </a:ln>
        </p:spPr>
      </p:pic>
      <p:sp>
        <p:nvSpPr>
          <p:cNvPr id="52" name="CustomShape 6"/>
          <p:cNvSpPr/>
          <p:nvPr/>
        </p:nvSpPr>
        <p:spPr>
          <a:xfrm>
            <a:off x="193680" y="237960"/>
            <a:ext cx="293616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Maiandra GD"/>
              </a:rPr>
              <a:t>CodeRage™ 8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CustomShape 7"/>
          <p:cNvSpPr/>
          <p:nvPr/>
        </p:nvSpPr>
        <p:spPr>
          <a:xfrm>
            <a:off x="0" y="0"/>
            <a:ext cx="9144000" cy="6048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8"/>
          <p:cNvSpPr/>
          <p:nvPr/>
        </p:nvSpPr>
        <p:spPr>
          <a:xfrm>
            <a:off x="210960" y="5846760"/>
            <a:ext cx="1098000" cy="916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You Rock.
You Rule.
You Rage.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9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56" name="PlaceHolder 10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07124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342720" indent="-342720"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742680" lvl="1" indent="-285480"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143000" lvl="2" indent="-228600"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600200" lvl="3" indent="-228600"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057400" lvl="4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057400" lvl="5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2057400" lvl="6" indent="-228600"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501840"/>
            <a:ext cx="80337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409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18200" y="1796040"/>
            <a:ext cx="7511040" cy="3977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1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3360" lvl="1" indent="-261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539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5040" lvl="2" indent="-1958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9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6360" lvl="3" indent="-19548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8040" lvl="4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49360" lvl="5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1040" lvl="6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93" name="PlaceHolder 3"/>
          <p:cNvSpPr>
            <a:spLocks noGrp="1"/>
          </p:cNvSpPr>
          <p:nvPr>
            <p:ph type="dt"/>
          </p:nvPr>
        </p:nvSpPr>
        <p:spPr>
          <a:xfrm>
            <a:off x="489600" y="58230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94" name="PlaceHolder 4"/>
          <p:cNvSpPr>
            <a:spLocks noGrp="1"/>
          </p:cNvSpPr>
          <p:nvPr>
            <p:ph type="ftr"/>
          </p:nvPr>
        </p:nvSpPr>
        <p:spPr>
          <a:xfrm>
            <a:off x="3126960" y="582300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95" name="PlaceHolder 5"/>
          <p:cNvSpPr>
            <a:spLocks noGrp="1"/>
          </p:cNvSpPr>
          <p:nvPr>
            <p:ph type="sldNum"/>
          </p:nvPr>
        </p:nvSpPr>
        <p:spPr>
          <a:xfrm>
            <a:off x="6425280" y="58230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08123244-0F90-49E5-AD85-B172CA154CAC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16120" y="653040"/>
            <a:ext cx="7511040" cy="97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40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816120" y="1796040"/>
            <a:ext cx="7511040" cy="3977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3360" lvl="1" indent="-261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53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5040" lvl="2" indent="-1958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6360" lvl="3" indent="-19548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8040" lvl="4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49360" lvl="5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1040" lvl="6" indent="-1954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132" name="PlaceHolder 3"/>
          <p:cNvSpPr>
            <a:spLocks noGrp="1"/>
          </p:cNvSpPr>
          <p:nvPr>
            <p:ph type="dt"/>
          </p:nvPr>
        </p:nvSpPr>
        <p:spPr>
          <a:xfrm>
            <a:off x="45720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133" name="PlaceHolder 4"/>
          <p:cNvSpPr>
            <a:spLocks noGrp="1"/>
          </p:cNvSpPr>
          <p:nvPr>
            <p:ph type="ftr"/>
          </p:nvPr>
        </p:nvSpPr>
        <p:spPr>
          <a:xfrm>
            <a:off x="3126960" y="624744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134" name="PlaceHolder 5"/>
          <p:cNvSpPr>
            <a:spLocks noGrp="1"/>
          </p:cNvSpPr>
          <p:nvPr>
            <p:ph type="sldNum"/>
          </p:nvPr>
        </p:nvSpPr>
        <p:spPr>
          <a:xfrm>
            <a:off x="6555960" y="624744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72780841-95F2-4DE0-AC45-DDFE47671594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53040" y="501840"/>
            <a:ext cx="7837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409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816120" y="1800360"/>
            <a:ext cx="7511040" cy="3977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29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3360" lvl="1" indent="-261000">
              <a:buClr>
                <a:srgbClr val="FF3366"/>
              </a:buClr>
              <a:buSzPct val="75000"/>
              <a:buFont typeface="Symbol" charset="2"/>
              <a:buChar char=""/>
            </a:pPr>
            <a:r>
              <a:rPr lang="en-US" sz="253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5040" lvl="2" indent="-19584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217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6360" lvl="3" indent="-195480">
              <a:buClr>
                <a:srgbClr val="FF3366"/>
              </a:buClr>
              <a:buSzPct val="75000"/>
              <a:buFont typeface="Symbol" charset="2"/>
              <a:buChar char="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8040" lvl="4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49360" lvl="5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1040" lvl="6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171" name="PlaceHolder 3"/>
          <p:cNvSpPr>
            <a:spLocks noGrp="1"/>
          </p:cNvSpPr>
          <p:nvPr>
            <p:ph type="dt"/>
          </p:nvPr>
        </p:nvSpPr>
        <p:spPr>
          <a:xfrm>
            <a:off x="555120" y="58554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172" name="PlaceHolder 4"/>
          <p:cNvSpPr>
            <a:spLocks noGrp="1"/>
          </p:cNvSpPr>
          <p:nvPr>
            <p:ph type="ftr"/>
          </p:nvPr>
        </p:nvSpPr>
        <p:spPr>
          <a:xfrm>
            <a:off x="3126960" y="585540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173" name="PlaceHolder 5"/>
          <p:cNvSpPr>
            <a:spLocks noGrp="1"/>
          </p:cNvSpPr>
          <p:nvPr>
            <p:ph type="sldNum"/>
          </p:nvPr>
        </p:nvSpPr>
        <p:spPr>
          <a:xfrm>
            <a:off x="6425280" y="58554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BA4EFA04-1D21-4E91-8E67-3152C7CFE840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/>
          <p:nvPr/>
        </p:nvPicPr>
        <p:blipFill>
          <a:blip r:embed="rId14"/>
          <a:stretch/>
        </p:blipFill>
        <p:spPr>
          <a:xfrm>
            <a:off x="-52560" y="97920"/>
            <a:ext cx="7070760" cy="1458360"/>
          </a:xfrm>
          <a:prstGeom prst="rect">
            <a:avLst/>
          </a:prstGeom>
          <a:ln>
            <a:noFill/>
          </a:ln>
        </p:spPr>
      </p:pic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61000"/>
            <a:ext cx="6368040" cy="11322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369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54560"/>
            <a:ext cx="822960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15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76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36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9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9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11" name="PlaceHolder 3"/>
          <p:cNvSpPr>
            <a:spLocks noGrp="1"/>
          </p:cNvSpPr>
          <p:nvPr>
            <p:ph type="dt"/>
          </p:nvPr>
        </p:nvSpPr>
        <p:spPr>
          <a:xfrm>
            <a:off x="457200" y="6247080"/>
            <a:ext cx="2130120" cy="4723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212" name="PlaceHolder 4"/>
          <p:cNvSpPr>
            <a:spLocks noGrp="1"/>
          </p:cNvSpPr>
          <p:nvPr>
            <p:ph type="ftr"/>
          </p:nvPr>
        </p:nvSpPr>
        <p:spPr>
          <a:xfrm>
            <a:off x="3126600" y="6247080"/>
            <a:ext cx="2898360" cy="47232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213" name="PlaceHolder 5"/>
          <p:cNvSpPr>
            <a:spLocks noGrp="1"/>
          </p:cNvSpPr>
          <p:nvPr>
            <p:ph type="sldNum"/>
          </p:nvPr>
        </p:nvSpPr>
        <p:spPr>
          <a:xfrm>
            <a:off x="6555600" y="6247080"/>
            <a:ext cx="2130120" cy="4723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FA53E36B-D116-4958-B91E-72389AA38B42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53040" y="501840"/>
            <a:ext cx="7837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409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816120" y="1800360"/>
            <a:ext cx="7511040" cy="3977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291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3360" lvl="1" indent="-261000">
              <a:buClr>
                <a:srgbClr val="FF3366"/>
              </a:buClr>
              <a:buSzPct val="75000"/>
              <a:buFont typeface="Symbol" charset="2"/>
              <a:buChar char=""/>
            </a:pPr>
            <a:r>
              <a:rPr lang="en-US" sz="253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5040" lvl="2" indent="-19584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217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6360" lvl="3" indent="-195480">
              <a:buClr>
                <a:srgbClr val="FF3366"/>
              </a:buClr>
              <a:buSzPct val="75000"/>
              <a:buFont typeface="Symbol" charset="2"/>
              <a:buChar char="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8040" lvl="4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49360" lvl="5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1040" lvl="6" indent="-195480">
              <a:buClr>
                <a:srgbClr val="FF3366"/>
              </a:buClr>
              <a:buSzPct val="45000"/>
              <a:buFont typeface="Wingdings" charset="2"/>
              <a:buChar char=""/>
            </a:pPr>
            <a:r>
              <a:rPr lang="en-US" sz="182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50" name="PlaceHolder 3"/>
          <p:cNvSpPr>
            <a:spLocks noGrp="1"/>
          </p:cNvSpPr>
          <p:nvPr>
            <p:ph type="dt"/>
          </p:nvPr>
        </p:nvSpPr>
        <p:spPr>
          <a:xfrm>
            <a:off x="555120" y="58554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251" name="PlaceHolder 4"/>
          <p:cNvSpPr>
            <a:spLocks noGrp="1"/>
          </p:cNvSpPr>
          <p:nvPr>
            <p:ph type="ftr"/>
          </p:nvPr>
        </p:nvSpPr>
        <p:spPr>
          <a:xfrm>
            <a:off x="3126960" y="585540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252" name="PlaceHolder 5"/>
          <p:cNvSpPr>
            <a:spLocks noGrp="1"/>
          </p:cNvSpPr>
          <p:nvPr>
            <p:ph type="sldNum"/>
          </p:nvPr>
        </p:nvSpPr>
        <p:spPr>
          <a:xfrm>
            <a:off x="6425280" y="585540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08E70EFC-3E6B-4890-89E7-CFDBA040C682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265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53040" y="1796040"/>
            <a:ext cx="8033400" cy="3977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6633"/>
              </a:buClr>
              <a:buSzPct val="45000"/>
              <a:buFont typeface="Wingdings" charset="2"/>
              <a:buChar char=""/>
            </a:pPr>
            <a:r>
              <a:rPr lang="en-US" sz="2629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09560" lvl="1" indent="-236520">
              <a:buClr>
                <a:srgbClr val="FF6633"/>
              </a:buClr>
              <a:buSzPct val="75000"/>
              <a:buFont typeface="Symbol" charset="2"/>
              <a:buChar char=""/>
            </a:pPr>
            <a:r>
              <a:rPr lang="en-US" sz="230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064880" lvl="2" indent="-177480">
              <a:buClr>
                <a:srgbClr val="FF6633"/>
              </a:buClr>
              <a:buSzPct val="45000"/>
              <a:buFont typeface="Wingdings" charset="2"/>
              <a:buChar char=""/>
            </a:pPr>
            <a:r>
              <a:rPr lang="en-US" sz="1979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419480" lvl="3" indent="-177120">
              <a:buClr>
                <a:srgbClr val="FF6633"/>
              </a:buClr>
              <a:buSzPct val="75000"/>
              <a:buFont typeface="Symbol" charset="2"/>
              <a:buChar char=""/>
            </a:pPr>
            <a:r>
              <a:rPr lang="en-US" sz="165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774440" lvl="4" indent="-177120">
              <a:buClr>
                <a:srgbClr val="FF6633"/>
              </a:buClr>
              <a:buSzPct val="45000"/>
              <a:buFont typeface="Wingdings" charset="2"/>
              <a:buChar char=""/>
            </a:pPr>
            <a:r>
              <a:rPr lang="en-US" sz="165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129040" lvl="5" indent="-177120">
              <a:buClr>
                <a:srgbClr val="FF6633"/>
              </a:buClr>
              <a:buSzPct val="45000"/>
              <a:buFont typeface="Wingdings" charset="2"/>
              <a:buChar char=""/>
            </a:pPr>
            <a:r>
              <a:rPr lang="en-US" sz="165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484000" lvl="6" indent="-177120">
              <a:buClr>
                <a:srgbClr val="FF6633"/>
              </a:buClr>
              <a:buSzPct val="45000"/>
              <a:buFont typeface="Wingdings" charset="2"/>
              <a:buChar char=""/>
            </a:pPr>
            <a:r>
              <a:rPr lang="en-US" sz="1650" b="0" strike="noStrike" spc="-1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dt"/>
          </p:nvPr>
        </p:nvSpPr>
        <p:spPr>
          <a:xfrm>
            <a:off x="555120" y="595368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290" name="PlaceHolder 4"/>
          <p:cNvSpPr>
            <a:spLocks noGrp="1"/>
          </p:cNvSpPr>
          <p:nvPr>
            <p:ph type="ftr"/>
          </p:nvPr>
        </p:nvSpPr>
        <p:spPr>
          <a:xfrm>
            <a:off x="3224880" y="5953680"/>
            <a:ext cx="2898360" cy="4730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291" name="PlaceHolder 5"/>
          <p:cNvSpPr>
            <a:spLocks noGrp="1"/>
          </p:cNvSpPr>
          <p:nvPr>
            <p:ph type="sldNum"/>
          </p:nvPr>
        </p:nvSpPr>
        <p:spPr>
          <a:xfrm>
            <a:off x="6653880" y="5953680"/>
            <a:ext cx="2130120" cy="4730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0BC63D31-C725-4509-A8FB-569505FA8370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tov.com/" TargetMode="External"/><Relationship Id="rId2" Type="http://schemas.openxmlformats.org/officeDocument/2006/relationships/hyperlink" Target="mailto:mitov@mitov.com" TargetMode="Externa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tov.com/" TargetMode="External"/><Relationship Id="rId2" Type="http://schemas.openxmlformats.org/officeDocument/2006/relationships/hyperlink" Target="mailto:mitov@mitov.com" TargetMode="External"/><Relationship Id="rId1" Type="http://schemas.openxmlformats.org/officeDocument/2006/relationships/slideLayout" Target="../slideLayouts/slideLayout86.xml"/><Relationship Id="rId5" Type="http://schemas.openxmlformats.org/officeDocument/2006/relationships/hyperlink" Target="http://www.igdiplus.org/" TargetMode="External"/><Relationship Id="rId4" Type="http://schemas.openxmlformats.org/officeDocument/2006/relationships/hyperlink" Target="http://www.openwire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1371600" y="840960"/>
            <a:ext cx="6492240" cy="4573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spc="-1" dirty="0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</a:rPr>
              <a:t> Implementing Internet of Things with </a:t>
            </a:r>
            <a:r>
              <a:rPr lang="en-US" sz="3200" spc="-1" dirty="0" smtClean="0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</a:rPr>
              <a:t>Visuino</a:t>
            </a:r>
            <a:endParaRPr lang="en-US" sz="2650" b="0" strike="noStrike" spc="-1" dirty="0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TextShape 2"/>
          <p:cNvSpPr txBox="1"/>
          <p:nvPr/>
        </p:nvSpPr>
        <p:spPr>
          <a:xfrm>
            <a:off x="5577840" y="5106600"/>
            <a:ext cx="3115800" cy="101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US" sz="2400" b="0" strike="noStrike" spc="-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Mitov Software</a:t>
            </a:r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mitov@mitov.com</a:t>
            </a:r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www.mitov.com</a:t>
            </a:r>
            <a:endParaRPr lang="en-US" sz="320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TextShape 3"/>
          <p:cNvSpPr txBox="1"/>
          <p:nvPr/>
        </p:nvSpPr>
        <p:spPr>
          <a:xfrm>
            <a:off x="457200" y="41112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Boian Mitov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6" name="Picture 2" descr="E:\Downloads\Icons\Visuino Logo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2938462" cy="222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457200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5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About the Speaker</a:t>
            </a:r>
          </a:p>
        </p:txBody>
      </p:sp>
      <p:sp>
        <p:nvSpPr>
          <p:cNvPr id="426" name="TextShape 2"/>
          <p:cNvSpPr txBox="1"/>
          <p:nvPr/>
        </p:nvSpPr>
        <p:spPr>
          <a:xfrm>
            <a:off x="914400" y="1280160"/>
            <a:ext cx="7589520" cy="4957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Boian Mitov – President of Mitov Software 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mitov@mitov.com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Mitov Software – </a:t>
            </a:r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www.mitov.com</a:t>
            </a:r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products: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VideoLab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Video processing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AudioLab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Audio processing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SignalLab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Digital signal processing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VisionLab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Computer vision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PlotLab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Data visualization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InstrumentLab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Visual instrumentation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IntelligenceLab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Artificial intelligence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LogicLab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Boolean logic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AnimationLab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Universal animation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CommunicationLab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Serial and TCP/IP Communication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Visual Live Binding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Universal visual live binding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Mitov.Runtime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Free Delphi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OpenWire Studio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Graphical development environment for Windows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99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Visuino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Graphical development environment for Arduino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Free open source libraries maintained by </a:t>
            </a:r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Mitov Software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www.openwire.org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The OpenWire library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1" strike="noStrike" spc="-1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5"/>
              </a:rPr>
              <a:t>www.igdiplus.org</a:t>
            </a:r>
            <a:r>
              <a:rPr lang="en-US" sz="1600" b="1" strike="noStrike" spc="-1">
                <a:solidFill>
                  <a:srgbClr val="00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The IGDI+ library ( Delphi friendly GDI+ library 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653040" y="1635120"/>
            <a:ext cx="8033400" cy="407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Low cost open source hardware micro-controller board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Resilient difficult to damage hardware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Huge number of clones and boards new coming every day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Simple to use for hardware designs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Very good for real time tasks</a:t>
            </a:r>
          </a:p>
        </p:txBody>
      </p:sp>
      <p:sp>
        <p:nvSpPr>
          <p:cNvPr id="331" name="TextShape 2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Arduino from a hardware point of view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653040" y="1635120"/>
            <a:ext cx="8033400" cy="407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uniform development environment and API for multitude of platforms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Supported by many non “Arduino” based devices such as Teensy, Edison, Galileo, Curie, Femto.IO, ESP8266, FreeSoc2, and many more...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Allows easy code sharing between different hardware platforms</a:t>
            </a:r>
          </a:p>
        </p:txBody>
      </p:sp>
      <p:sp>
        <p:nvSpPr>
          <p:cNvPr id="333" name="TextShape 2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Arduino from a software point of view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Examples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5" name="Picture 334"/>
          <p:cNvPicPr/>
          <p:nvPr/>
        </p:nvPicPr>
        <p:blipFill>
          <a:blip r:embed="rId2"/>
          <a:stretch/>
        </p:blipFill>
        <p:spPr>
          <a:xfrm>
            <a:off x="610560" y="1753560"/>
            <a:ext cx="5241600" cy="3275640"/>
          </a:xfrm>
          <a:prstGeom prst="rect">
            <a:avLst/>
          </a:prstGeom>
          <a:ln>
            <a:noFill/>
          </a:ln>
        </p:spPr>
      </p:pic>
      <p:pic>
        <p:nvPicPr>
          <p:cNvPr id="336" name="Picture 335"/>
          <p:cNvPicPr/>
          <p:nvPr/>
        </p:nvPicPr>
        <p:blipFill>
          <a:blip r:embed="rId3"/>
          <a:stretch/>
        </p:blipFill>
        <p:spPr>
          <a:xfrm>
            <a:off x="5792760" y="2103120"/>
            <a:ext cx="1979640" cy="1484640"/>
          </a:xfrm>
          <a:prstGeom prst="rect">
            <a:avLst/>
          </a:prstGeom>
          <a:ln>
            <a:noFill/>
          </a:ln>
        </p:spPr>
      </p:pic>
      <p:pic>
        <p:nvPicPr>
          <p:cNvPr id="337" name="Picture 336"/>
          <p:cNvPicPr/>
          <p:nvPr/>
        </p:nvPicPr>
        <p:blipFill>
          <a:blip r:embed="rId4"/>
          <a:stretch/>
        </p:blipFill>
        <p:spPr>
          <a:xfrm>
            <a:off x="7498080" y="2835000"/>
            <a:ext cx="639720" cy="639720"/>
          </a:xfrm>
          <a:prstGeom prst="rect">
            <a:avLst/>
          </a:prstGeom>
          <a:ln>
            <a:noFill/>
          </a:ln>
        </p:spPr>
      </p:pic>
      <p:pic>
        <p:nvPicPr>
          <p:cNvPr id="338" name="Picture 337"/>
          <p:cNvPicPr/>
          <p:nvPr/>
        </p:nvPicPr>
        <p:blipFill>
          <a:blip r:embed="rId5"/>
          <a:stretch/>
        </p:blipFill>
        <p:spPr>
          <a:xfrm>
            <a:off x="5760720" y="3740400"/>
            <a:ext cx="2275560" cy="1928880"/>
          </a:xfrm>
          <a:prstGeom prst="rect">
            <a:avLst/>
          </a:prstGeom>
          <a:ln>
            <a:noFill/>
          </a:ln>
        </p:spPr>
      </p:pic>
      <p:pic>
        <p:nvPicPr>
          <p:cNvPr id="339" name="Picture 338"/>
          <p:cNvPicPr/>
          <p:nvPr/>
        </p:nvPicPr>
        <p:blipFill>
          <a:blip r:embed="rId6"/>
          <a:stretch/>
        </p:blipFill>
        <p:spPr>
          <a:xfrm>
            <a:off x="939600" y="4663440"/>
            <a:ext cx="1188720" cy="1188720"/>
          </a:xfrm>
          <a:prstGeom prst="rect">
            <a:avLst/>
          </a:prstGeom>
          <a:ln>
            <a:noFill/>
          </a:ln>
        </p:spPr>
      </p:pic>
      <p:pic>
        <p:nvPicPr>
          <p:cNvPr id="340" name="Picture 339"/>
          <p:cNvPicPr/>
          <p:nvPr/>
        </p:nvPicPr>
        <p:blipFill>
          <a:blip r:embed="rId7"/>
          <a:stretch/>
        </p:blipFill>
        <p:spPr>
          <a:xfrm>
            <a:off x="2128320" y="4627800"/>
            <a:ext cx="1803600" cy="1407240"/>
          </a:xfrm>
          <a:prstGeom prst="rect">
            <a:avLst/>
          </a:prstGeom>
          <a:ln>
            <a:noFill/>
          </a:ln>
        </p:spPr>
      </p:pic>
      <p:pic>
        <p:nvPicPr>
          <p:cNvPr id="341" name="Picture 340"/>
          <p:cNvPicPr/>
          <p:nvPr/>
        </p:nvPicPr>
        <p:blipFill>
          <a:blip r:embed="rId8"/>
          <a:stretch/>
        </p:blipFill>
        <p:spPr>
          <a:xfrm>
            <a:off x="3846960" y="4685400"/>
            <a:ext cx="1913760" cy="1204920"/>
          </a:xfrm>
          <a:prstGeom prst="rect">
            <a:avLst/>
          </a:prstGeom>
          <a:ln>
            <a:noFill/>
          </a:ln>
        </p:spPr>
      </p:pic>
      <p:pic>
        <p:nvPicPr>
          <p:cNvPr id="342" name="Picture 341"/>
          <p:cNvPicPr/>
          <p:nvPr/>
        </p:nvPicPr>
        <p:blipFill>
          <a:blip r:embed="rId9"/>
          <a:stretch/>
        </p:blipFill>
        <p:spPr>
          <a:xfrm>
            <a:off x="7406640" y="2011680"/>
            <a:ext cx="714240" cy="517680"/>
          </a:xfrm>
          <a:prstGeom prst="rect">
            <a:avLst/>
          </a:prstGeom>
          <a:ln>
            <a:noFill/>
          </a:ln>
        </p:spPr>
      </p:pic>
      <p:pic>
        <p:nvPicPr>
          <p:cNvPr id="343" name="Picture 342"/>
          <p:cNvPicPr/>
          <p:nvPr/>
        </p:nvPicPr>
        <p:blipFill>
          <a:blip r:embed="rId10"/>
          <a:stretch/>
        </p:blipFill>
        <p:spPr>
          <a:xfrm>
            <a:off x="5303520" y="3164760"/>
            <a:ext cx="1066680" cy="858600"/>
          </a:xfrm>
          <a:prstGeom prst="rect">
            <a:avLst/>
          </a:prstGeom>
          <a:ln>
            <a:noFill/>
          </a:ln>
        </p:spPr>
      </p:pic>
      <p:pic>
        <p:nvPicPr>
          <p:cNvPr id="344" name="Picture 343"/>
          <p:cNvPicPr/>
          <p:nvPr/>
        </p:nvPicPr>
        <p:blipFill>
          <a:blip r:embed="rId11"/>
          <a:stretch/>
        </p:blipFill>
        <p:spPr>
          <a:xfrm>
            <a:off x="5120640" y="1530000"/>
            <a:ext cx="1832400" cy="1304640"/>
          </a:xfrm>
          <a:prstGeom prst="rect">
            <a:avLst/>
          </a:prstGeom>
          <a:ln>
            <a:noFill/>
          </a:ln>
        </p:spPr>
      </p:pic>
      <p:pic>
        <p:nvPicPr>
          <p:cNvPr id="345" name="Picture 344"/>
          <p:cNvPicPr/>
          <p:nvPr/>
        </p:nvPicPr>
        <p:blipFill>
          <a:blip r:embed="rId12"/>
          <a:stretch/>
        </p:blipFill>
        <p:spPr>
          <a:xfrm>
            <a:off x="731520" y="1463040"/>
            <a:ext cx="1290240" cy="81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653040" y="1635120"/>
            <a:ext cx="8033400" cy="407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Very low cost, some devices as cheap as $2 or less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 number of digital and analog channels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 number of connectivity options over Ethernet, WiFi, Bluetooth, GSM/GPRS and many others...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 variety of sizes starting with a small coin size to a palm size boards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Large amount of available peripherals</a:t>
            </a:r>
          </a:p>
        </p:txBody>
      </p:sp>
      <p:sp>
        <p:nvSpPr>
          <p:cNvPr id="347" name="TextShape 2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Why use Arduino for IoT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Shape 1"/>
          <p:cNvSpPr txBox="1"/>
          <p:nvPr/>
        </p:nvSpPr>
        <p:spPr>
          <a:xfrm>
            <a:off x="653040" y="1635120"/>
            <a:ext cx="8033400" cy="407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Very primitive and cumbersome development tools, difficult to learn and use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Requires relatively low level programming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Most people have no problem connecting hardware to it, but they get lost in the programming side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Lack of easily available debugging tools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When used for collecting data, there is no easy way to visualize it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No readily available tools to communicate with it from Delphi or C++ Builder</a:t>
            </a:r>
          </a:p>
        </p:txBody>
      </p:sp>
      <p:sp>
        <p:nvSpPr>
          <p:cNvPr id="349" name="TextShape 2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are the Arduino challenges?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653040" y="1635120"/>
            <a:ext cx="8033400" cy="4078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Graphical development environment for Arduino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Automatically generates Arduino code, and programs the boards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Built in data visualization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Direct mapping of software and hardware components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Provides uniform communication over serial, or socket based channels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2800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Includes serial port, and socket communications components compatible with CommunicationLab for Delphi and C++ Builder</a:t>
            </a:r>
          </a:p>
        </p:txBody>
      </p:sp>
      <p:sp>
        <p:nvSpPr>
          <p:cNvPr id="351" name="TextShape 2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Visuino comes to play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457200" y="410760"/>
            <a:ext cx="6949440" cy="59508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Visuino works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2"/>
          <p:cNvSpPr/>
          <p:nvPr/>
        </p:nvSpPr>
        <p:spPr>
          <a:xfrm>
            <a:off x="2743200" y="3566160"/>
            <a:ext cx="656640" cy="273960"/>
          </a:xfrm>
          <a:custGeom>
            <a:avLst/>
            <a:gdLst/>
            <a:ahLst/>
            <a:cxnLst/>
            <a:rect l="l" t="t" r="r" b="b"/>
            <a:pathLst>
              <a:path w="2542" h="764">
                <a:moveTo>
                  <a:pt x="0" y="190"/>
                </a:moveTo>
                <a:lnTo>
                  <a:pt x="1905" y="190"/>
                </a:lnTo>
                <a:lnTo>
                  <a:pt x="1905" y="0"/>
                </a:lnTo>
                <a:lnTo>
                  <a:pt x="2541" y="381"/>
                </a:lnTo>
                <a:lnTo>
                  <a:pt x="1905" y="763"/>
                </a:lnTo>
                <a:lnTo>
                  <a:pt x="1905" y="572"/>
                </a:lnTo>
                <a:lnTo>
                  <a:pt x="0" y="572"/>
                </a:lnTo>
                <a:lnTo>
                  <a:pt x="317" y="381"/>
                </a:lnTo>
                <a:lnTo>
                  <a:pt x="0" y="190"/>
                </a:lnTo>
              </a:path>
            </a:pathLst>
          </a:custGeom>
          <a:solidFill>
            <a:srgbClr val="FF0066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4" name="Picture 353"/>
          <p:cNvPicPr/>
          <p:nvPr/>
        </p:nvPicPr>
        <p:blipFill>
          <a:blip r:embed="rId2"/>
          <a:stretch/>
        </p:blipFill>
        <p:spPr>
          <a:xfrm>
            <a:off x="822960" y="3012480"/>
            <a:ext cx="1886040" cy="1285200"/>
          </a:xfrm>
          <a:prstGeom prst="rect">
            <a:avLst/>
          </a:prstGeom>
          <a:ln>
            <a:noFill/>
          </a:ln>
        </p:spPr>
      </p:pic>
      <p:pic>
        <p:nvPicPr>
          <p:cNvPr id="355" name="Picture 354"/>
          <p:cNvPicPr/>
          <p:nvPr/>
        </p:nvPicPr>
        <p:blipFill>
          <a:blip r:embed="rId3"/>
          <a:stretch/>
        </p:blipFill>
        <p:spPr>
          <a:xfrm>
            <a:off x="3458160" y="2676240"/>
            <a:ext cx="1737000" cy="2084400"/>
          </a:xfrm>
          <a:prstGeom prst="rect">
            <a:avLst/>
          </a:prstGeom>
          <a:ln>
            <a:noFill/>
          </a:ln>
        </p:spPr>
      </p:pic>
      <p:pic>
        <p:nvPicPr>
          <p:cNvPr id="356" name="Picture 355"/>
          <p:cNvPicPr/>
          <p:nvPr/>
        </p:nvPicPr>
        <p:blipFill>
          <a:blip r:embed="rId4"/>
          <a:stretch/>
        </p:blipFill>
        <p:spPr>
          <a:xfrm>
            <a:off x="6651000" y="2103120"/>
            <a:ext cx="1304640" cy="1105920"/>
          </a:xfrm>
          <a:prstGeom prst="rect">
            <a:avLst/>
          </a:prstGeom>
          <a:ln>
            <a:noFill/>
          </a:ln>
        </p:spPr>
      </p:pic>
      <p:pic>
        <p:nvPicPr>
          <p:cNvPr id="357" name="Picture 356"/>
          <p:cNvPicPr/>
          <p:nvPr/>
        </p:nvPicPr>
        <p:blipFill>
          <a:blip r:embed="rId5"/>
          <a:stretch/>
        </p:blipFill>
        <p:spPr>
          <a:xfrm>
            <a:off x="6584400" y="3300840"/>
            <a:ext cx="1645200" cy="1096920"/>
          </a:xfrm>
          <a:prstGeom prst="rect">
            <a:avLst/>
          </a:prstGeom>
          <a:ln>
            <a:noFill/>
          </a:ln>
        </p:spPr>
      </p:pic>
      <p:pic>
        <p:nvPicPr>
          <p:cNvPr id="358" name="Picture 357"/>
          <p:cNvPicPr/>
          <p:nvPr/>
        </p:nvPicPr>
        <p:blipFill>
          <a:blip r:embed="rId6"/>
          <a:stretch/>
        </p:blipFill>
        <p:spPr>
          <a:xfrm>
            <a:off x="5905800" y="2295000"/>
            <a:ext cx="586800" cy="586800"/>
          </a:xfrm>
          <a:prstGeom prst="rect">
            <a:avLst/>
          </a:prstGeom>
          <a:ln>
            <a:noFill/>
          </a:ln>
        </p:spPr>
      </p:pic>
      <p:pic>
        <p:nvPicPr>
          <p:cNvPr id="359" name="Picture 358"/>
          <p:cNvPicPr/>
          <p:nvPr/>
        </p:nvPicPr>
        <p:blipFill>
          <a:blip r:embed="rId7"/>
          <a:stretch/>
        </p:blipFill>
        <p:spPr>
          <a:xfrm>
            <a:off x="6218640" y="4449960"/>
            <a:ext cx="1828440" cy="953640"/>
          </a:xfrm>
          <a:prstGeom prst="rect">
            <a:avLst/>
          </a:prstGeom>
          <a:ln>
            <a:noFill/>
          </a:ln>
        </p:spPr>
      </p:pic>
      <p:pic>
        <p:nvPicPr>
          <p:cNvPr id="360" name="Picture 359"/>
          <p:cNvPicPr/>
          <p:nvPr/>
        </p:nvPicPr>
        <p:blipFill>
          <a:blip r:embed="rId8"/>
          <a:stretch/>
        </p:blipFill>
        <p:spPr>
          <a:xfrm>
            <a:off x="5852880" y="3117960"/>
            <a:ext cx="1173240" cy="835200"/>
          </a:xfrm>
          <a:prstGeom prst="rect">
            <a:avLst/>
          </a:prstGeom>
          <a:ln>
            <a:noFill/>
          </a:ln>
        </p:spPr>
      </p:pic>
      <p:sp>
        <p:nvSpPr>
          <p:cNvPr id="361" name="CustomShape 3"/>
          <p:cNvSpPr/>
          <p:nvPr/>
        </p:nvSpPr>
        <p:spPr>
          <a:xfrm>
            <a:off x="5212080" y="3566520"/>
            <a:ext cx="656640" cy="273960"/>
          </a:xfrm>
          <a:custGeom>
            <a:avLst/>
            <a:gdLst/>
            <a:ahLst/>
            <a:cxnLst/>
            <a:rect l="l" t="t" r="r" b="b"/>
            <a:pathLst>
              <a:path w="2542" h="764">
                <a:moveTo>
                  <a:pt x="0" y="190"/>
                </a:moveTo>
                <a:lnTo>
                  <a:pt x="1905" y="190"/>
                </a:lnTo>
                <a:lnTo>
                  <a:pt x="1905" y="0"/>
                </a:lnTo>
                <a:lnTo>
                  <a:pt x="2541" y="381"/>
                </a:lnTo>
                <a:lnTo>
                  <a:pt x="1905" y="763"/>
                </a:lnTo>
                <a:lnTo>
                  <a:pt x="1905" y="572"/>
                </a:lnTo>
                <a:lnTo>
                  <a:pt x="0" y="572"/>
                </a:lnTo>
                <a:lnTo>
                  <a:pt x="317" y="381"/>
                </a:lnTo>
                <a:lnTo>
                  <a:pt x="0" y="190"/>
                </a:lnTo>
              </a:path>
            </a:pathLst>
          </a:custGeom>
          <a:solidFill>
            <a:srgbClr val="FF0066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457200" y="368280"/>
            <a:ext cx="6949440" cy="680040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6699"/>
              </a:gs>
            </a:gsLst>
            <a:lin ang="10800000"/>
          </a:gradFill>
          <a:ln>
            <a:noFill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Integration with the rest of the Mitov Software solutions</a:t>
            </a:r>
            <a:endParaRPr lang="en-US" sz="2650" b="0" strike="noStrike" spc="-1">
              <a:solidFill>
                <a:srgbClr val="28009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3566160" y="2652120"/>
            <a:ext cx="1737000" cy="822600"/>
          </a:xfrm>
          <a:prstGeom prst="ellipse">
            <a:avLst/>
          </a:prstGeom>
          <a:solidFill>
            <a:srgbClr val="00CCCC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Visuino/Arduino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4" name="CustomShape 3"/>
          <p:cNvSpPr/>
          <p:nvPr/>
        </p:nvSpPr>
        <p:spPr>
          <a:xfrm>
            <a:off x="731520" y="2652120"/>
            <a:ext cx="1737000" cy="822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OpenWire Studio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5" name="CustomShape 4"/>
          <p:cNvSpPr/>
          <p:nvPr/>
        </p:nvSpPr>
        <p:spPr>
          <a:xfrm rot="6568663" flipH="1">
            <a:off x="2793615" y="2504325"/>
            <a:ext cx="539640" cy="9734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33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"/>
          <p:cNvSpPr/>
          <p:nvPr/>
        </p:nvSpPr>
        <p:spPr>
          <a:xfrm>
            <a:off x="6217920" y="2377800"/>
            <a:ext cx="1737000" cy="822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Delphi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7" name="CustomShape 6"/>
          <p:cNvSpPr/>
          <p:nvPr/>
        </p:nvSpPr>
        <p:spPr>
          <a:xfrm>
            <a:off x="6126480" y="3304440"/>
            <a:ext cx="1737000" cy="822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C++ Builder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8" name="CustomShape 7"/>
          <p:cNvSpPr/>
          <p:nvPr/>
        </p:nvSpPr>
        <p:spPr>
          <a:xfrm>
            <a:off x="5394960" y="4206600"/>
            <a:ext cx="1737000" cy="822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Visual C++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9" name="CustomShape 8"/>
          <p:cNvSpPr/>
          <p:nvPr/>
        </p:nvSpPr>
        <p:spPr>
          <a:xfrm>
            <a:off x="3566160" y="4206600"/>
            <a:ext cx="1737000" cy="82260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.NET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0" name="CustomShape 9"/>
          <p:cNvSpPr/>
          <p:nvPr/>
        </p:nvSpPr>
        <p:spPr>
          <a:xfrm>
            <a:off x="2103120" y="2397240"/>
            <a:ext cx="176364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Communication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1" name="CustomShape 10"/>
          <p:cNvSpPr/>
          <p:nvPr/>
        </p:nvSpPr>
        <p:spPr>
          <a:xfrm rot="20622600">
            <a:off x="4030920" y="3460680"/>
            <a:ext cx="548280" cy="72612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33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11"/>
          <p:cNvSpPr/>
          <p:nvPr/>
        </p:nvSpPr>
        <p:spPr>
          <a:xfrm rot="14139000">
            <a:off x="5412960" y="2363040"/>
            <a:ext cx="548280" cy="9140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33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12"/>
          <p:cNvSpPr/>
          <p:nvPr/>
        </p:nvSpPr>
        <p:spPr>
          <a:xfrm rot="17164800">
            <a:off x="4847400" y="3327840"/>
            <a:ext cx="761040" cy="94572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33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13"/>
          <p:cNvSpPr/>
          <p:nvPr/>
        </p:nvSpPr>
        <p:spPr>
          <a:xfrm rot="15784800">
            <a:off x="5424480" y="2873160"/>
            <a:ext cx="548280" cy="914040"/>
          </a:xfrm>
          <a:custGeom>
            <a:avLst/>
            <a:gdLst/>
            <a:ahLst/>
            <a:cxnLst/>
            <a:rect l="l" t="t" r="r" b="b"/>
            <a:pathLst>
              <a:path w="640" h="861">
                <a:moveTo>
                  <a:pt x="640" y="233"/>
                </a:moveTo>
                <a:lnTo>
                  <a:pt x="221" y="293"/>
                </a:lnTo>
                <a:lnTo>
                  <a:pt x="506" y="12"/>
                </a:lnTo>
                <a:lnTo>
                  <a:pt x="367" y="0"/>
                </a:lnTo>
                <a:lnTo>
                  <a:pt x="29" y="406"/>
                </a:lnTo>
                <a:lnTo>
                  <a:pt x="431" y="347"/>
                </a:lnTo>
                <a:lnTo>
                  <a:pt x="145" y="645"/>
                </a:lnTo>
                <a:lnTo>
                  <a:pt x="99" y="520"/>
                </a:lnTo>
                <a:lnTo>
                  <a:pt x="0" y="861"/>
                </a:lnTo>
                <a:lnTo>
                  <a:pt x="326" y="765"/>
                </a:lnTo>
                <a:lnTo>
                  <a:pt x="209" y="711"/>
                </a:lnTo>
                <a:lnTo>
                  <a:pt x="640" y="233"/>
                </a:lnTo>
                <a:lnTo>
                  <a:pt x="640" y="233"/>
                </a:lnTo>
                <a:close/>
              </a:path>
            </a:pathLst>
          </a:custGeom>
          <a:solidFill>
            <a:srgbClr val="FF333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3777</TotalTime>
  <Words>457</Words>
  <Application>Microsoft Office PowerPoint</Application>
  <PresentationFormat>On-screen Show (4:3)</PresentationFormat>
  <Paragraphs>66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 STUDIO IN THE ENTERPRISE</dc:title>
  <dc:creator>Boian Mitov</dc:creator>
  <cp:lastModifiedBy>mitov</cp:lastModifiedBy>
  <cp:revision>241</cp:revision>
  <dcterms:created xsi:type="dcterms:W3CDTF">2013-09-26T20:38:03Z</dcterms:created>
  <dcterms:modified xsi:type="dcterms:W3CDTF">2016-11-13T01:41:40Z</dcterms:modified>
  <dc:language>en-US</dc:language>
</cp:coreProperties>
</file>