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2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Picture 24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284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53040" y="3873960"/>
            <a:ext cx="80334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769640" y="179604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7696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653040" y="3873960"/>
            <a:ext cx="39200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29" b="0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Picture 323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25" name="Picture 324"/>
          <p:cNvPicPr/>
          <p:nvPr/>
        </p:nvPicPr>
        <p:blipFill>
          <a:blip r:embed="rId2"/>
          <a:stretch/>
        </p:blipFill>
        <p:spPr>
          <a:xfrm>
            <a:off x="2176920" y="179568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/>
          <p:nvPr/>
        </p:nvPicPr>
        <p:blipFill>
          <a:blip r:embed="rId14"/>
          <a:srcRect l="988" t="15117" r="988" b="71506"/>
          <a:stretch/>
        </p:blipFill>
        <p:spPr>
          <a:xfrm>
            <a:off x="0" y="54000"/>
            <a:ext cx="9144000" cy="258840"/>
          </a:xfrm>
          <a:prstGeom prst="rect">
            <a:avLst/>
          </a:prstGeom>
          <a:ln>
            <a:noFill/>
          </a:ln>
          <a:effectLst>
            <a:outerShdw dist="38160" dir="5400000">
              <a:srgbClr val="000000">
                <a:alpha val="40000"/>
              </a:srgbClr>
            </a:outerShdw>
          </a:effectLst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0712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1798560" y="6315120"/>
            <a:ext cx="5500800" cy="2887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© Embarcadero Technologies 2013 – all rights reserved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441000" y="6268680"/>
            <a:ext cx="777960" cy="314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429BF781-CD5B-48D2-944C-3D844D61694B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7070760" y="30240"/>
            <a:ext cx="204300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EMBARCADERO TECHNOLOGIES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Picture 9" descr="logo_prod_red_black_800.jpg"/>
          <p:cNvPicPr/>
          <p:nvPr/>
        </p:nvPicPr>
        <p:blipFill>
          <a:blip r:embed="rId15"/>
          <a:stretch/>
        </p:blipFill>
        <p:spPr>
          <a:xfrm>
            <a:off x="7184880" y="6346800"/>
            <a:ext cx="1648080" cy="228600"/>
          </a:xfrm>
          <a:prstGeom prst="rect">
            <a:avLst/>
          </a:prstGeom>
          <a:ln>
            <a:noFill/>
          </a:ln>
        </p:spPr>
      </p:pic>
      <p:sp>
        <p:nvSpPr>
          <p:cNvPr id="8" name="CustomShape 7"/>
          <p:cNvSpPr/>
          <p:nvPr/>
        </p:nvSpPr>
        <p:spPr>
          <a:xfrm>
            <a:off x="-22320" y="22320"/>
            <a:ext cx="337968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    You Rock. You Rule. 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/>
          <p:nvPr/>
        </p:nvPicPr>
        <p:blipFill>
          <a:blip r:embed="rId14"/>
          <a:srcRect l="988" t="15117" r="988" b="71506"/>
          <a:stretch/>
        </p:blipFill>
        <p:spPr>
          <a:xfrm>
            <a:off x="0" y="54000"/>
            <a:ext cx="9144000" cy="258840"/>
          </a:xfrm>
          <a:prstGeom prst="rect">
            <a:avLst/>
          </a:prstGeom>
          <a:ln>
            <a:noFill/>
          </a:ln>
          <a:effectLst>
            <a:outerShdw dist="38160" dir="5400000">
              <a:srgbClr val="000000">
                <a:alpha val="40000"/>
              </a:srgbClr>
            </a:outerShdw>
          </a:effectLst>
        </p:spPr>
      </p:pic>
      <p:sp>
        <p:nvSpPr>
          <p:cNvPr id="44" name="CustomShape 1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7070760" y="30240"/>
            <a:ext cx="204300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EMBARCADERO TECHNOLOGIES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Picture 9" descr="logo_prod_red_black_800.jpg"/>
          <p:cNvPicPr/>
          <p:nvPr/>
        </p:nvPicPr>
        <p:blipFill>
          <a:blip r:embed="rId15"/>
          <a:stretch/>
        </p:blipFill>
        <p:spPr>
          <a:xfrm>
            <a:off x="7184880" y="6346800"/>
            <a:ext cx="1648080" cy="22860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-22320" y="22320"/>
            <a:ext cx="337968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    You Rock. You Rule. 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2163600" y="0"/>
            <a:ext cx="6980400" cy="6858000"/>
          </a:xfrm>
          <a:prstGeom prst="rect">
            <a:avLst/>
          </a:prstGeom>
          <a:gradFill>
            <a:gsLst>
              <a:gs pos="0">
                <a:srgbClr val="A6A6A6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0" y="11160"/>
            <a:ext cx="2193840" cy="6858000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0D0D0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2"/>
          <p:cNvPicPr/>
          <p:nvPr/>
        </p:nvPicPr>
        <p:blipFill>
          <a:blip r:embed="rId14"/>
          <a:srcRect l="494" t="23761" r="494" b="23761"/>
          <a:stretch/>
        </p:blipFill>
        <p:spPr>
          <a:xfrm>
            <a:off x="0" y="55440"/>
            <a:ext cx="9144000" cy="100980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logo_prod_red_white_800.png"/>
          <p:cNvPicPr/>
          <p:nvPr/>
        </p:nvPicPr>
        <p:blipFill>
          <a:blip r:embed="rId16"/>
          <a:stretch/>
        </p:blipFill>
        <p:spPr>
          <a:xfrm>
            <a:off x="6956280" y="428760"/>
            <a:ext cx="1905120" cy="263520"/>
          </a:xfrm>
          <a:prstGeom prst="rect">
            <a:avLst/>
          </a:prstGeom>
          <a:ln>
            <a:noFill/>
          </a:ln>
        </p:spPr>
      </p:pic>
      <p:sp>
        <p:nvSpPr>
          <p:cNvPr id="52" name="CustomShape 6"/>
          <p:cNvSpPr/>
          <p:nvPr/>
        </p:nvSpPr>
        <p:spPr>
          <a:xfrm>
            <a:off x="193680" y="237960"/>
            <a:ext cx="2936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iandra GD"/>
              </a:rPr>
              <a:t>CodeRage™ 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0" y="0"/>
            <a:ext cx="9144000" cy="60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8"/>
          <p:cNvSpPr/>
          <p:nvPr/>
        </p:nvSpPr>
        <p:spPr>
          <a:xfrm>
            <a:off x="210960" y="5846760"/>
            <a:ext cx="109800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 Rock.
You Rule.
You Rage.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56" name="PlaceHolder 1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0712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501840"/>
            <a:ext cx="80337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18200" y="179604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489600" y="58230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3126960" y="58230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6425280" y="58230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8123244-0F90-49E5-AD85-B172CA154CA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16120" y="653040"/>
            <a:ext cx="7511040" cy="97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16120" y="179604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2780841-95F2-4DE0-AC45-DDFE4767159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53040" y="501840"/>
            <a:ext cx="7837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16120" y="180036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55512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3126960" y="58554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642528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A4EFA04-1D21-4E91-8E67-3152C7CFE84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14"/>
          <a:stretch/>
        </p:blipFill>
        <p:spPr>
          <a:xfrm>
            <a:off x="-52560" y="97920"/>
            <a:ext cx="7070760" cy="1458360"/>
          </a:xfrm>
          <a:prstGeom prst="rect">
            <a:avLst/>
          </a:prstGeom>
          <a:ln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61000"/>
            <a:ext cx="6368040" cy="1132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54560"/>
            <a:ext cx="822960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7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6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dt"/>
          </p:nvPr>
        </p:nvSpPr>
        <p:spPr>
          <a:xfrm>
            <a:off x="4572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ftr"/>
          </p:nvPr>
        </p:nvSpPr>
        <p:spPr>
          <a:xfrm>
            <a:off x="3126600" y="6247080"/>
            <a:ext cx="2898360" cy="4723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sldNum"/>
          </p:nvPr>
        </p:nvSpPr>
        <p:spPr>
          <a:xfrm>
            <a:off x="6555600" y="6247080"/>
            <a:ext cx="2130120" cy="4723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A53E36B-D116-4958-B91E-72389AA38B4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53040" y="501840"/>
            <a:ext cx="7837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16120" y="1800360"/>
            <a:ext cx="751104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360" lvl="1" indent="-26100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040" lvl="2" indent="-19584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1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6360" lvl="3" indent="-195480"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8040" lvl="4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49360" lvl="5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1040" lvl="6" indent="-195480"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55512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3126960" y="585540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6425280" y="585540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8E70EFC-3E6B-4890-89E7-CFDBA040C68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650" b="0" strike="noStrike" spc="-1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53040" y="1796040"/>
            <a:ext cx="803340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262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09560" lvl="1" indent="-236520"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en-US" sz="230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064880" lvl="2" indent="-17748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979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419480" lvl="3" indent="-177120"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774440" lvl="4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129040" lvl="5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484000" lvl="6" indent="-177120"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dt"/>
          </p:nvPr>
        </p:nvSpPr>
        <p:spPr>
          <a:xfrm>
            <a:off x="555120" y="595368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ftr"/>
          </p:nvPr>
        </p:nvSpPr>
        <p:spPr>
          <a:xfrm>
            <a:off x="3224880" y="5953680"/>
            <a:ext cx="289836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sldNum"/>
          </p:nvPr>
        </p:nvSpPr>
        <p:spPr>
          <a:xfrm>
            <a:off x="6653880" y="5953680"/>
            <a:ext cx="213012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BC63D31-C725-4509-A8FB-569505FA837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ov.com/" TargetMode="External"/><Relationship Id="rId2" Type="http://schemas.openxmlformats.org/officeDocument/2006/relationships/hyperlink" Target="mailto:mitov@mitov.com" TargetMode="Externa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ov.com/" TargetMode="External"/><Relationship Id="rId2" Type="http://schemas.openxmlformats.org/officeDocument/2006/relationships/hyperlink" Target="mailto:mitov@mitov.com" TargetMode="External"/><Relationship Id="rId1" Type="http://schemas.openxmlformats.org/officeDocument/2006/relationships/slideLayout" Target="../slideLayouts/slideLayout86.xml"/><Relationship Id="rId5" Type="http://schemas.openxmlformats.org/officeDocument/2006/relationships/hyperlink" Target="http://www.igdiplus.org/" TargetMode="External"/><Relationship Id="rId4" Type="http://schemas.openxmlformats.org/officeDocument/2006/relationships/hyperlink" Target="http://www.openwi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371600" y="840960"/>
            <a:ext cx="6492240" cy="4573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</a:rPr>
              <a:t>Video, Audio Processing, DSP, Computer Visuino and Artificial Intelligence in Delphi</a:t>
            </a:r>
            <a:endParaRPr lang="en-US" sz="2650" b="0" strike="noStrike" spc="-1" dirty="0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5577840" y="5106600"/>
            <a:ext cx="3115800" cy="10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 Software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mitov@mitov.com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www.mitov.com</a:t>
            </a:r>
            <a:endParaRPr lang="en-US" sz="320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457200" y="411120"/>
            <a:ext cx="6949440" cy="595080"/>
          </a:xfrm>
          <a:prstGeom prst="rect">
            <a:avLst/>
          </a:prstGeom>
          <a:gradFill>
            <a:gsLst>
              <a:gs pos="0">
                <a:srgbClr val="3399FF"/>
              </a:gs>
              <a:gs pos="100000">
                <a:srgbClr val="006699"/>
              </a:gs>
            </a:gsLst>
            <a:lin ang="10800000"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Boian Mitov</a:t>
            </a:r>
            <a:endParaRPr lang="en-US" sz="2650" b="0" strike="noStrike" spc="-1">
              <a:solidFill>
                <a:srgbClr val="2800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3" descr="E:\Downloads\Images\2000px-Multimedia-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962400"/>
            <a:ext cx="1649451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ownloads\Images\Athen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6573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45720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650" b="0" strike="noStrike" spc="-1" dirty="0">
                <a:solidFill>
                  <a:srgbClr val="28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About the Speaker</a:t>
            </a:r>
          </a:p>
        </p:txBody>
      </p:sp>
      <p:sp>
        <p:nvSpPr>
          <p:cNvPr id="426" name="TextShape 2"/>
          <p:cNvSpPr txBox="1"/>
          <p:nvPr/>
        </p:nvSpPr>
        <p:spPr>
          <a:xfrm>
            <a:off x="914400" y="1280160"/>
            <a:ext cx="7589520" cy="49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Boian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President of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 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mitov@mitov.com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US" sz="16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 – 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www.mitov.com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Video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AudioLab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Audio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SignalLab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Digital signal processing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Computer vision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PlotLab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Data visualization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Visual instrumentation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IntelligenceLab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Artificial intelligence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LogicLab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Boolean logic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AnimationLab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Universal animation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CommunicationLab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Serial and TCP/IP Communication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 Live Binding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Universal visual live binding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Mitov.Runtime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Free Delphi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OpenWire</a:t>
            </a:r>
            <a:r>
              <a:rPr lang="en-US" sz="1600" b="1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Studio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Graphical development environment for Windows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Visuino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Graphical development environment for Arduino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 open source libraries maintained by </a:t>
            </a:r>
            <a:r>
              <a:rPr lang="en-US" sz="1600" b="1" strike="noStrike" spc="-1" dirty="0" err="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Mitov</a:t>
            </a: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Software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www.openwire.org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The </a:t>
            </a:r>
            <a:r>
              <a:rPr lang="en-US" sz="16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OpenWire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library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www.igdiplus.org</a:t>
            </a:r>
            <a:r>
              <a:rPr lang="en-US" sz="16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The IGDI+ library ( Delphi friendly GDI+ library 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146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STUDIO IN THE ENTERPRISE</dc:title>
  <dc:creator>Boian Mitov</dc:creator>
  <cp:lastModifiedBy>mitov</cp:lastModifiedBy>
  <cp:revision>275</cp:revision>
  <dcterms:created xsi:type="dcterms:W3CDTF">2013-09-26T20:38:03Z</dcterms:created>
  <dcterms:modified xsi:type="dcterms:W3CDTF">2016-11-13T05:05:51Z</dcterms:modified>
  <dc:language>en-US</dc:language>
</cp:coreProperties>
</file>