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6" r:id="rId9"/>
    <p:sldId id="265" r:id="rId10"/>
    <p:sldId id="266" r:id="rId11"/>
    <p:sldId id="267" r:id="rId12"/>
    <p:sldId id="268" r:id="rId13"/>
    <p:sldId id="272" r:id="rId14"/>
    <p:sldId id="278" r:id="rId15"/>
    <p:sldId id="279" r:id="rId16"/>
    <p:sldId id="280" r:id="rId17"/>
    <p:sldId id="276" r:id="rId18"/>
    <p:sldId id="274" r:id="rId19"/>
    <p:sldId id="277" r:id="rId20"/>
    <p:sldId id="275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2" d="100"/>
          <a:sy n="172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Picture 166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168" name="Picture 167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205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207" name="Picture 206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6" name="Picture 245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247" name="Picture 246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Picture 284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286" name="Picture 285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4" name="Picture 323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325" name="Picture 324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/>
          <p:nvPr/>
        </p:nvPicPr>
        <p:blipFill>
          <a:blip r:embed="rId14"/>
          <a:srcRect l="988" t="15117" r="988" b="71506"/>
          <a:stretch/>
        </p:blipFill>
        <p:spPr>
          <a:xfrm>
            <a:off x="0" y="54000"/>
            <a:ext cx="9144000" cy="258840"/>
          </a:xfrm>
          <a:prstGeom prst="rect">
            <a:avLst/>
          </a:prstGeom>
          <a:ln>
            <a:noFill/>
          </a:ln>
          <a:effectLst>
            <a:outerShdw dist="38160" dir="5400000">
              <a:srgbClr val="000000">
                <a:alpha val="40000"/>
              </a:srgbClr>
            </a:outerShdw>
          </a:effectLst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07124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1798560" y="6315120"/>
            <a:ext cx="5500800" cy="288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© Embarcadero Technologies 2013 – all rights reserved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441000" y="6268680"/>
            <a:ext cx="777960" cy="3142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429BF781-CD5B-48D2-944C-3D844D61694B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CustomShape 5"/>
          <p:cNvSpPr/>
          <p:nvPr/>
        </p:nvSpPr>
        <p:spPr>
          <a:xfrm>
            <a:off x="0" y="0"/>
            <a:ext cx="9144000" cy="60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6"/>
          <p:cNvSpPr/>
          <p:nvPr/>
        </p:nvSpPr>
        <p:spPr>
          <a:xfrm>
            <a:off x="7070760" y="30240"/>
            <a:ext cx="2043000" cy="26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EMBARCADERO TECHNOLOGIES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" name="Picture 9" descr="logo_prod_red_black_800.jpg"/>
          <p:cNvPicPr/>
          <p:nvPr/>
        </p:nvPicPr>
        <p:blipFill>
          <a:blip r:embed="rId15"/>
          <a:stretch/>
        </p:blipFill>
        <p:spPr>
          <a:xfrm>
            <a:off x="7184880" y="6346800"/>
            <a:ext cx="1648080" cy="228600"/>
          </a:xfrm>
          <a:prstGeom prst="rect">
            <a:avLst/>
          </a:prstGeom>
          <a:ln>
            <a:noFill/>
          </a:ln>
        </p:spPr>
      </p:pic>
      <p:sp>
        <p:nvSpPr>
          <p:cNvPr id="8" name="CustomShape 7"/>
          <p:cNvSpPr/>
          <p:nvPr/>
        </p:nvSpPr>
        <p:spPr>
          <a:xfrm>
            <a:off x="-22320" y="22320"/>
            <a:ext cx="3379680" cy="27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iandra GD"/>
              </a:rPr>
              <a:t>CodeRage™ 8    You Rock. You Rule. You Rage.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/>
          <p:nvPr/>
        </p:nvPicPr>
        <p:blipFill>
          <a:blip r:embed="rId14"/>
          <a:srcRect l="988" t="15117" r="988" b="71506"/>
          <a:stretch/>
        </p:blipFill>
        <p:spPr>
          <a:xfrm>
            <a:off x="0" y="54000"/>
            <a:ext cx="9144000" cy="258840"/>
          </a:xfrm>
          <a:prstGeom prst="rect">
            <a:avLst/>
          </a:prstGeom>
          <a:ln>
            <a:noFill/>
          </a:ln>
          <a:effectLst>
            <a:outerShdw dist="38160" dir="5400000">
              <a:srgbClr val="000000">
                <a:alpha val="40000"/>
              </a:srgbClr>
            </a:outerShdw>
          </a:effectLst>
        </p:spPr>
      </p:pic>
      <p:sp>
        <p:nvSpPr>
          <p:cNvPr id="44" name="CustomShape 1"/>
          <p:cNvSpPr/>
          <p:nvPr/>
        </p:nvSpPr>
        <p:spPr>
          <a:xfrm>
            <a:off x="0" y="0"/>
            <a:ext cx="9144000" cy="60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7070760" y="30240"/>
            <a:ext cx="2043000" cy="26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EMBARCADERO TECHNOLOGIES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Picture 9" descr="logo_prod_red_black_800.jpg"/>
          <p:cNvPicPr/>
          <p:nvPr/>
        </p:nvPicPr>
        <p:blipFill>
          <a:blip r:embed="rId15"/>
          <a:stretch/>
        </p:blipFill>
        <p:spPr>
          <a:xfrm>
            <a:off x="7184880" y="6346800"/>
            <a:ext cx="1648080" cy="228600"/>
          </a:xfrm>
          <a:prstGeom prst="rect">
            <a:avLst/>
          </a:prstGeom>
          <a:ln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-22320" y="22320"/>
            <a:ext cx="3379680" cy="27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iandra GD"/>
              </a:rPr>
              <a:t>CodeRage™ 8    You Rock. You Rule. You Rage.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2163600" y="0"/>
            <a:ext cx="6980400" cy="6858000"/>
          </a:xfrm>
          <a:prstGeom prst="rect">
            <a:avLst/>
          </a:prstGeom>
          <a:gradFill>
            <a:gsLst>
              <a:gs pos="0">
                <a:srgbClr val="A6A6A6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0" y="11160"/>
            <a:ext cx="2193840" cy="6858000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0D0D0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" name="Picture 2"/>
          <p:cNvPicPr/>
          <p:nvPr/>
        </p:nvPicPr>
        <p:blipFill>
          <a:blip r:embed="rId14"/>
          <a:srcRect l="494" t="23761" r="494" b="23761"/>
          <a:stretch/>
        </p:blipFill>
        <p:spPr>
          <a:xfrm>
            <a:off x="0" y="55440"/>
            <a:ext cx="9144000" cy="1009800"/>
          </a:xfrm>
          <a:prstGeom prst="rect">
            <a:avLst/>
          </a:prstGeom>
          <a:ln>
            <a:noFill/>
          </a:ln>
        </p:spPr>
      </p:pic>
      <p:pic>
        <p:nvPicPr>
          <p:cNvPr id="51" name="Picture 15" descr="logo_prod_red_white_800.png"/>
          <p:cNvPicPr/>
          <p:nvPr/>
        </p:nvPicPr>
        <p:blipFill>
          <a:blip r:embed="rId16"/>
          <a:stretch/>
        </p:blipFill>
        <p:spPr>
          <a:xfrm>
            <a:off x="6956280" y="428760"/>
            <a:ext cx="1905120" cy="263520"/>
          </a:xfrm>
          <a:prstGeom prst="rect">
            <a:avLst/>
          </a:prstGeom>
          <a:ln>
            <a:noFill/>
          </a:ln>
        </p:spPr>
      </p:pic>
      <p:sp>
        <p:nvSpPr>
          <p:cNvPr id="52" name="CustomShape 6"/>
          <p:cNvSpPr/>
          <p:nvPr/>
        </p:nvSpPr>
        <p:spPr>
          <a:xfrm>
            <a:off x="193680" y="237960"/>
            <a:ext cx="29361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iandra GD"/>
              </a:rPr>
              <a:t>CodeRage™ 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0" y="0"/>
            <a:ext cx="9144000" cy="60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8"/>
          <p:cNvSpPr/>
          <p:nvPr/>
        </p:nvSpPr>
        <p:spPr>
          <a:xfrm>
            <a:off x="210960" y="5846760"/>
            <a:ext cx="109800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 Rock.
You Rule.
You Rage.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9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56" name="PlaceHolder 1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07124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501840"/>
            <a:ext cx="80337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409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18200" y="1796040"/>
            <a:ext cx="751104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1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360" lvl="1" indent="-261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39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040" lvl="2" indent="-1958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9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6360" lvl="3" indent="-19548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2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8040" lvl="4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49360" lvl="5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1040" lvl="6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dt"/>
          </p:nvPr>
        </p:nvSpPr>
        <p:spPr>
          <a:xfrm>
            <a:off x="489600" y="58230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ftr"/>
          </p:nvPr>
        </p:nvSpPr>
        <p:spPr>
          <a:xfrm>
            <a:off x="3126960" y="582300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/>
          </p:nvPr>
        </p:nvSpPr>
        <p:spPr>
          <a:xfrm>
            <a:off x="6425280" y="58230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8123244-0F90-49E5-AD85-B172CA154CA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16120" y="653040"/>
            <a:ext cx="7511040" cy="97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40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16120" y="1796040"/>
            <a:ext cx="751104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360" lvl="1" indent="-261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040" lvl="2" indent="-1958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6360" lvl="3" indent="-19548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8040" lvl="4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49360" lvl="5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1040" lvl="6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3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3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2780841-95F2-4DE0-AC45-DDFE47671594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53040" y="501840"/>
            <a:ext cx="7837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409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816120" y="1800360"/>
            <a:ext cx="751104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9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360" lvl="1" indent="-261000"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25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040" lvl="2" indent="-19584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17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6360" lvl="3" indent="-195480"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8040" lvl="4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49360" lvl="5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1040" lvl="6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71" name="PlaceHolder 3"/>
          <p:cNvSpPr>
            <a:spLocks noGrp="1"/>
          </p:cNvSpPr>
          <p:nvPr>
            <p:ph type="dt"/>
          </p:nvPr>
        </p:nvSpPr>
        <p:spPr>
          <a:xfrm>
            <a:off x="555120" y="58554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72" name="PlaceHolder 4"/>
          <p:cNvSpPr>
            <a:spLocks noGrp="1"/>
          </p:cNvSpPr>
          <p:nvPr>
            <p:ph type="ftr"/>
          </p:nvPr>
        </p:nvSpPr>
        <p:spPr>
          <a:xfrm>
            <a:off x="3126960" y="585540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73" name="PlaceHolder 5"/>
          <p:cNvSpPr>
            <a:spLocks noGrp="1"/>
          </p:cNvSpPr>
          <p:nvPr>
            <p:ph type="sldNum"/>
          </p:nvPr>
        </p:nvSpPr>
        <p:spPr>
          <a:xfrm>
            <a:off x="6425280" y="58554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A4EFA04-1D21-4E91-8E67-3152C7CFE84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/>
          <p:nvPr/>
        </p:nvPicPr>
        <p:blipFill>
          <a:blip r:embed="rId14"/>
          <a:stretch/>
        </p:blipFill>
        <p:spPr>
          <a:xfrm>
            <a:off x="-52560" y="97920"/>
            <a:ext cx="7070760" cy="1458360"/>
          </a:xfrm>
          <a:prstGeom prst="rect">
            <a:avLst/>
          </a:prstGeom>
          <a:ln>
            <a:noFill/>
          </a:ln>
        </p:spPr>
      </p:pic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636804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6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76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6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11" name="PlaceHolder 3"/>
          <p:cNvSpPr>
            <a:spLocks noGrp="1"/>
          </p:cNvSpPr>
          <p:nvPr>
            <p:ph type="dt"/>
          </p:nvPr>
        </p:nvSpPr>
        <p:spPr>
          <a:xfrm>
            <a:off x="457200" y="6247080"/>
            <a:ext cx="2130120" cy="472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212" name="PlaceHolder 4"/>
          <p:cNvSpPr>
            <a:spLocks noGrp="1"/>
          </p:cNvSpPr>
          <p:nvPr>
            <p:ph type="ftr"/>
          </p:nvPr>
        </p:nvSpPr>
        <p:spPr>
          <a:xfrm>
            <a:off x="3126600" y="6247080"/>
            <a:ext cx="2898360" cy="4723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213" name="PlaceHolder 5"/>
          <p:cNvSpPr>
            <a:spLocks noGrp="1"/>
          </p:cNvSpPr>
          <p:nvPr>
            <p:ph type="sldNum"/>
          </p:nvPr>
        </p:nvSpPr>
        <p:spPr>
          <a:xfrm>
            <a:off x="6555600" y="6247080"/>
            <a:ext cx="2130120" cy="4723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A53E36B-D116-4958-B91E-72389AA38B4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53040" y="501840"/>
            <a:ext cx="7837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409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816120" y="1800360"/>
            <a:ext cx="751104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9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360" lvl="1" indent="-261000"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25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040" lvl="2" indent="-19584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17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6360" lvl="3" indent="-195480"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8040" lvl="4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49360" lvl="5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1040" lvl="6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50" name="PlaceHolder 3"/>
          <p:cNvSpPr>
            <a:spLocks noGrp="1"/>
          </p:cNvSpPr>
          <p:nvPr>
            <p:ph type="dt"/>
          </p:nvPr>
        </p:nvSpPr>
        <p:spPr>
          <a:xfrm>
            <a:off x="555120" y="58554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251" name="PlaceHolder 4"/>
          <p:cNvSpPr>
            <a:spLocks noGrp="1"/>
          </p:cNvSpPr>
          <p:nvPr>
            <p:ph type="ftr"/>
          </p:nvPr>
        </p:nvSpPr>
        <p:spPr>
          <a:xfrm>
            <a:off x="3126960" y="585540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252" name="PlaceHolder 5"/>
          <p:cNvSpPr>
            <a:spLocks noGrp="1"/>
          </p:cNvSpPr>
          <p:nvPr>
            <p:ph type="sldNum"/>
          </p:nvPr>
        </p:nvSpPr>
        <p:spPr>
          <a:xfrm>
            <a:off x="6425280" y="58554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8E70EFC-3E6B-4890-89E7-CFDBA040C68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65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2629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09560" lvl="1" indent="-236520">
              <a:buClr>
                <a:srgbClr val="FF6633"/>
              </a:buClr>
              <a:buSzPct val="75000"/>
              <a:buFont typeface="Symbol" charset="2"/>
              <a:buChar char=""/>
            </a:pPr>
            <a:r>
              <a:rPr lang="en-US" sz="23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064880" lvl="2" indent="-17748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1979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419480" lvl="3" indent="-177120">
              <a:buClr>
                <a:srgbClr val="FF6633"/>
              </a:buClr>
              <a:buSzPct val="75000"/>
              <a:buFont typeface="Symbol" charset="2"/>
              <a:buChar char=""/>
            </a:pPr>
            <a:r>
              <a:rPr lang="en-US" sz="165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774440" lvl="4" indent="-17712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165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129040" lvl="5" indent="-17712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165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484000" lvl="6" indent="-17712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165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89" name="PlaceHolder 3"/>
          <p:cNvSpPr>
            <a:spLocks noGrp="1"/>
          </p:cNvSpPr>
          <p:nvPr>
            <p:ph type="dt"/>
          </p:nvPr>
        </p:nvSpPr>
        <p:spPr>
          <a:xfrm>
            <a:off x="555120" y="595368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290" name="PlaceHolder 4"/>
          <p:cNvSpPr>
            <a:spLocks noGrp="1"/>
          </p:cNvSpPr>
          <p:nvPr>
            <p:ph type="ftr"/>
          </p:nvPr>
        </p:nvSpPr>
        <p:spPr>
          <a:xfrm>
            <a:off x="3224880" y="595368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291" name="PlaceHolder 5"/>
          <p:cNvSpPr>
            <a:spLocks noGrp="1"/>
          </p:cNvSpPr>
          <p:nvPr>
            <p:ph type="sldNum"/>
          </p:nvPr>
        </p:nvSpPr>
        <p:spPr>
          <a:xfrm>
            <a:off x="6653880" y="595368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BC63D31-C725-4509-A8FB-569505FA837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ov.com/" TargetMode="External"/><Relationship Id="rId2" Type="http://schemas.openxmlformats.org/officeDocument/2006/relationships/hyperlink" Target="mailto:mitov@mitov.com" TargetMode="Externa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ov.com/" TargetMode="External"/><Relationship Id="rId2" Type="http://schemas.openxmlformats.org/officeDocument/2006/relationships/hyperlink" Target="mailto:mitov@mitov.com" TargetMode="External"/><Relationship Id="rId1" Type="http://schemas.openxmlformats.org/officeDocument/2006/relationships/slideLayout" Target="../slideLayouts/slideLayout86.xml"/><Relationship Id="rId5" Type="http://schemas.openxmlformats.org/officeDocument/2006/relationships/hyperlink" Target="http://www.igdiplus.org/" TargetMode="External"/><Relationship Id="rId4" Type="http://schemas.openxmlformats.org/officeDocument/2006/relationships/hyperlink" Target="http://www.openwir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1371600" y="840960"/>
            <a:ext cx="6492240" cy="4573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Artificial Intelligence with </a:t>
            </a:r>
            <a:r>
              <a:rPr lang="en-US" sz="32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.NET</a:t>
            </a:r>
            <a:endParaRPr lang="en-US" sz="265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5577840" y="5106600"/>
            <a:ext cx="3115800" cy="101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 Software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mitov@mitov.com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www.mitov.com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457200" y="41112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Boian Mitov</a:t>
            </a:r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7" name="Picture 3" descr="E:\Downloads\Images\ai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3320415" cy="29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653040" y="1796400"/>
            <a:ext cx="8033400" cy="375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images can have different orientation and position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Scanning technics are usually employed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Rotating the image and passing it trough classifier may produce unexpected results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better to train with rotated images</a:t>
            </a:r>
            <a:endParaRPr lang="en-US" sz="2400" b="0" strike="noStrike" spc="-1" dirty="0" smtClean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5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Recognizing images with AI</a:t>
            </a:r>
            <a:endParaRPr lang="en-US" sz="265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3696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653040" y="1796400"/>
            <a:ext cx="8033400" cy="375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relevant features result in better prediction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classifiers tend to require a lot of computing power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Selecting a good training set is very important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5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 Training Challenges</a:t>
            </a:r>
            <a:endParaRPr lang="en-US" sz="265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5467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653040" y="1796400"/>
            <a:ext cx="8033400" cy="375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Parallel execution on multiple CPUs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Execute on GPU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execution on multiple system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Execute in FPGA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5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Speeding up the classifiers</a:t>
            </a:r>
            <a:endParaRPr lang="en-US" sz="265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014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653040" y="1796400"/>
            <a:ext cx="8033400" cy="375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constant demand for better classifiers, and implementations of existing classifiers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Training is intellectual property and a product of its own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5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business of AI</a:t>
            </a:r>
            <a:endParaRPr lang="en-US" sz="265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9986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457200" y="27324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65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About the Speaker</a:t>
            </a:r>
          </a:p>
        </p:txBody>
      </p:sp>
      <p:sp>
        <p:nvSpPr>
          <p:cNvPr id="426" name="TextShape 2"/>
          <p:cNvSpPr txBox="1"/>
          <p:nvPr/>
        </p:nvSpPr>
        <p:spPr>
          <a:xfrm>
            <a:off x="914400" y="1280160"/>
            <a:ext cx="7589520" cy="49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Boian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President of </a:t>
            </a:r>
            <a:r>
              <a:rPr lang="en-US" sz="16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Software 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mitov@mitov.com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en-US" sz="1600" b="1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</a:t>
            </a: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Software – </a:t>
            </a: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www.mitov.com</a:t>
            </a: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products: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VideoLab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Video processing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AudioLab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Audio processing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SignalLab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Digital signal processing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VisionLab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Computer vision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PlotLab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Data visualization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InstrumentLab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Visual instrumentation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IntelligenceLab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Artificial intelligence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LogicLab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Boolean logic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AnimationLab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Universal animation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CommunicationLab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Serial and TCP/IP Communication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Visual Live Binding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Universal visual live binding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Mitov.Runtime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Free Delphi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OpenWire</a:t>
            </a:r>
            <a:r>
              <a:rPr lang="en-US" sz="1600" b="1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Studio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Graphical development environment for Windows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Visuino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Graphical development environment for Arduino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 open source libraries maintained by </a:t>
            </a:r>
            <a:r>
              <a:rPr lang="en-US" sz="1600" b="1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</a:t>
            </a: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Software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www.openwire.org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The </a:t>
            </a:r>
            <a:r>
              <a:rPr lang="en-US" sz="16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OpenWire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www.igdiplus.org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The IGDI+ library ( Delphi friendly GDI+ library 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653040" y="1796400"/>
            <a:ext cx="8033400" cy="375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Expert systems (Early 80s)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Planning engines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Classifiers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Types of Artificial Intelligence</a:t>
            </a:r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653040" y="1635120"/>
            <a:ext cx="8033400" cy="1565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Features are extracted from the data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features are passed to classifier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classifier detects conditions based on the features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Classifiers and feature extractors</a:t>
            </a:r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2744640" y="4921920"/>
            <a:ext cx="1523880" cy="914400"/>
          </a:xfrm>
          <a:prstGeom prst="rect">
            <a:avLst/>
          </a:prstGeom>
          <a:solidFill>
            <a:srgbClr val="AE9638"/>
          </a:solidFill>
          <a:ln w="9360">
            <a:solidFill>
              <a:srgbClr val="0053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Feature
extractor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0" name="CustomShape 4"/>
          <p:cNvSpPr/>
          <p:nvPr/>
        </p:nvSpPr>
        <p:spPr>
          <a:xfrm>
            <a:off x="1006200" y="4910760"/>
            <a:ext cx="1301760" cy="914400"/>
          </a:xfrm>
          <a:prstGeom prst="ellipse">
            <a:avLst/>
          </a:prstGeom>
          <a:solidFill>
            <a:srgbClr val="AE9638"/>
          </a:solidFill>
          <a:ln w="9360">
            <a:solidFill>
              <a:srgbClr val="0053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Data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1" name="CustomShape 5"/>
          <p:cNvSpPr/>
          <p:nvPr/>
        </p:nvSpPr>
        <p:spPr>
          <a:xfrm>
            <a:off x="5059080" y="4937760"/>
            <a:ext cx="1560600" cy="914400"/>
          </a:xfrm>
          <a:prstGeom prst="rect">
            <a:avLst/>
          </a:prstGeom>
          <a:solidFill>
            <a:srgbClr val="C1CEEB"/>
          </a:solidFill>
          <a:ln w="9360">
            <a:solidFill>
              <a:srgbClr val="0053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/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classifier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2" name="Line 6"/>
          <p:cNvSpPr/>
          <p:nvPr/>
        </p:nvSpPr>
        <p:spPr>
          <a:xfrm>
            <a:off x="2317320" y="5364720"/>
            <a:ext cx="435240" cy="144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Line 7"/>
          <p:cNvSpPr/>
          <p:nvPr/>
        </p:nvSpPr>
        <p:spPr>
          <a:xfrm>
            <a:off x="4260600" y="5083560"/>
            <a:ext cx="78084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Line 8"/>
          <p:cNvSpPr/>
          <p:nvPr/>
        </p:nvSpPr>
        <p:spPr>
          <a:xfrm>
            <a:off x="4269960" y="5236200"/>
            <a:ext cx="78120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Line 9"/>
          <p:cNvSpPr/>
          <p:nvPr/>
        </p:nvSpPr>
        <p:spPr>
          <a:xfrm>
            <a:off x="4269960" y="5388480"/>
            <a:ext cx="78120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Line 10"/>
          <p:cNvSpPr/>
          <p:nvPr/>
        </p:nvSpPr>
        <p:spPr>
          <a:xfrm>
            <a:off x="4269960" y="5540760"/>
            <a:ext cx="78120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Line 11"/>
          <p:cNvSpPr/>
          <p:nvPr/>
        </p:nvSpPr>
        <p:spPr>
          <a:xfrm>
            <a:off x="4269960" y="5693400"/>
            <a:ext cx="78120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Line 13"/>
          <p:cNvSpPr/>
          <p:nvPr/>
        </p:nvSpPr>
        <p:spPr>
          <a:xfrm>
            <a:off x="6613200" y="5083560"/>
            <a:ext cx="78120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Line 14"/>
          <p:cNvSpPr/>
          <p:nvPr/>
        </p:nvSpPr>
        <p:spPr>
          <a:xfrm>
            <a:off x="6622920" y="5236200"/>
            <a:ext cx="78084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Line 15"/>
          <p:cNvSpPr/>
          <p:nvPr/>
        </p:nvSpPr>
        <p:spPr>
          <a:xfrm>
            <a:off x="6622920" y="5388480"/>
            <a:ext cx="78084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Line 16"/>
          <p:cNvSpPr/>
          <p:nvPr/>
        </p:nvSpPr>
        <p:spPr>
          <a:xfrm>
            <a:off x="6622920" y="5540760"/>
            <a:ext cx="78084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Line 17"/>
          <p:cNvSpPr/>
          <p:nvPr/>
        </p:nvSpPr>
        <p:spPr>
          <a:xfrm>
            <a:off x="6622920" y="5693400"/>
            <a:ext cx="78084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8"/>
          <p:cNvSpPr/>
          <p:nvPr/>
        </p:nvSpPr>
        <p:spPr>
          <a:xfrm>
            <a:off x="6858000" y="4093200"/>
            <a:ext cx="1515600" cy="936000"/>
          </a:xfrm>
          <a:custGeom>
            <a:avLst/>
            <a:gdLst/>
            <a:ahLst/>
            <a:cxnLst/>
            <a:rect l="0" t="0" r="r" b="b"/>
            <a:pathLst>
              <a:path w="4512" h="2728">
                <a:moveTo>
                  <a:pt x="1157" y="0"/>
                </a:moveTo>
                <a:cubicBezTo>
                  <a:pt x="823" y="0"/>
                  <a:pt x="489" y="105"/>
                  <a:pt x="489" y="211"/>
                </a:cubicBezTo>
                <a:lnTo>
                  <a:pt x="489" y="369"/>
                </a:lnTo>
                <a:lnTo>
                  <a:pt x="489" y="527"/>
                </a:lnTo>
                <a:lnTo>
                  <a:pt x="489" y="743"/>
                </a:lnTo>
                <a:lnTo>
                  <a:pt x="489" y="901"/>
                </a:lnTo>
                <a:lnTo>
                  <a:pt x="489" y="1059"/>
                </a:lnTo>
                <a:cubicBezTo>
                  <a:pt x="489" y="1165"/>
                  <a:pt x="823" y="1271"/>
                  <a:pt x="1157" y="1271"/>
                </a:cubicBezTo>
                <a:lnTo>
                  <a:pt x="0" y="2727"/>
                </a:lnTo>
                <a:lnTo>
                  <a:pt x="2159" y="1271"/>
                </a:lnTo>
                <a:lnTo>
                  <a:pt x="2840" y="1271"/>
                </a:lnTo>
                <a:lnTo>
                  <a:pt x="3341" y="1271"/>
                </a:lnTo>
                <a:lnTo>
                  <a:pt x="3842" y="1271"/>
                </a:lnTo>
                <a:cubicBezTo>
                  <a:pt x="4176" y="1271"/>
                  <a:pt x="4511" y="1165"/>
                  <a:pt x="4511" y="1059"/>
                </a:cubicBezTo>
                <a:lnTo>
                  <a:pt x="4511" y="901"/>
                </a:lnTo>
                <a:lnTo>
                  <a:pt x="4511" y="743"/>
                </a:lnTo>
                <a:lnTo>
                  <a:pt x="4511" y="527"/>
                </a:lnTo>
                <a:lnTo>
                  <a:pt x="4511" y="369"/>
                </a:lnTo>
                <a:lnTo>
                  <a:pt x="4511" y="211"/>
                </a:lnTo>
                <a:cubicBezTo>
                  <a:pt x="4511" y="105"/>
                  <a:pt x="4176" y="0"/>
                  <a:pt x="3842" y="0"/>
                </a:cubicBezTo>
                <a:lnTo>
                  <a:pt x="3341" y="0"/>
                </a:lnTo>
                <a:lnTo>
                  <a:pt x="2840" y="0"/>
                </a:lnTo>
                <a:lnTo>
                  <a:pt x="2159" y="0"/>
                </a:lnTo>
                <a:lnTo>
                  <a:pt x="1658" y="0"/>
                </a:lnTo>
                <a:lnTo>
                  <a:pt x="1157" y="0"/>
                </a:lnTo>
              </a:path>
            </a:pathLst>
          </a:custGeom>
          <a:solidFill>
            <a:srgbClr val="C1CEEB"/>
          </a:solidFill>
          <a:ln w="9360">
            <a:solidFill>
              <a:srgbClr val="0053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Conditions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5" name="CustomShape 19"/>
          <p:cNvSpPr/>
          <p:nvPr/>
        </p:nvSpPr>
        <p:spPr>
          <a:xfrm>
            <a:off x="2744640" y="4921920"/>
            <a:ext cx="1523880" cy="914400"/>
          </a:xfrm>
          <a:prstGeom prst="rect">
            <a:avLst/>
          </a:prstGeom>
          <a:solidFill>
            <a:srgbClr val="C1CEEB"/>
          </a:solidFill>
          <a:ln w="9360">
            <a:solidFill>
              <a:srgbClr val="0053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Feature
extractor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6" name="CustomShape 20"/>
          <p:cNvSpPr/>
          <p:nvPr/>
        </p:nvSpPr>
        <p:spPr>
          <a:xfrm>
            <a:off x="1006200" y="4910760"/>
            <a:ext cx="1301760" cy="914400"/>
          </a:xfrm>
          <a:prstGeom prst="ellipse">
            <a:avLst/>
          </a:prstGeom>
          <a:solidFill>
            <a:srgbClr val="C1CEEB"/>
          </a:solidFill>
          <a:ln w="9360">
            <a:solidFill>
              <a:srgbClr val="0053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Data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7" name="CustomShape 21"/>
          <p:cNvSpPr/>
          <p:nvPr/>
        </p:nvSpPr>
        <p:spPr>
          <a:xfrm>
            <a:off x="4495800" y="4093200"/>
            <a:ext cx="1574520" cy="936000"/>
          </a:xfrm>
          <a:custGeom>
            <a:avLst/>
            <a:gdLst/>
            <a:ahLst/>
            <a:cxnLst/>
            <a:rect l="0" t="0" r="r" b="b"/>
            <a:pathLst>
              <a:path w="4535" h="2732">
                <a:moveTo>
                  <a:pt x="1179" y="0"/>
                </a:moveTo>
                <a:cubicBezTo>
                  <a:pt x="845" y="0"/>
                  <a:pt x="511" y="105"/>
                  <a:pt x="511" y="211"/>
                </a:cubicBezTo>
                <a:lnTo>
                  <a:pt x="511" y="369"/>
                </a:lnTo>
                <a:lnTo>
                  <a:pt x="511" y="527"/>
                </a:lnTo>
                <a:lnTo>
                  <a:pt x="511" y="743"/>
                </a:lnTo>
                <a:lnTo>
                  <a:pt x="511" y="901"/>
                </a:lnTo>
                <a:lnTo>
                  <a:pt x="511" y="1059"/>
                </a:lnTo>
                <a:cubicBezTo>
                  <a:pt x="511" y="1165"/>
                  <a:pt x="845" y="1271"/>
                  <a:pt x="1179" y="1271"/>
                </a:cubicBezTo>
                <a:lnTo>
                  <a:pt x="0" y="2731"/>
                </a:lnTo>
                <a:lnTo>
                  <a:pt x="2181" y="1271"/>
                </a:lnTo>
                <a:lnTo>
                  <a:pt x="2863" y="1271"/>
                </a:lnTo>
                <a:lnTo>
                  <a:pt x="3364" y="1271"/>
                </a:lnTo>
                <a:lnTo>
                  <a:pt x="3865" y="1271"/>
                </a:lnTo>
                <a:cubicBezTo>
                  <a:pt x="4199" y="1271"/>
                  <a:pt x="4534" y="1165"/>
                  <a:pt x="4534" y="1059"/>
                </a:cubicBezTo>
                <a:lnTo>
                  <a:pt x="4534" y="901"/>
                </a:lnTo>
                <a:lnTo>
                  <a:pt x="4534" y="743"/>
                </a:lnTo>
                <a:lnTo>
                  <a:pt x="4534" y="527"/>
                </a:lnTo>
                <a:lnTo>
                  <a:pt x="4534" y="369"/>
                </a:lnTo>
                <a:lnTo>
                  <a:pt x="4534" y="211"/>
                </a:lnTo>
                <a:cubicBezTo>
                  <a:pt x="4534" y="105"/>
                  <a:pt x="4199" y="0"/>
                  <a:pt x="3865" y="0"/>
                </a:cubicBezTo>
                <a:lnTo>
                  <a:pt x="3364" y="0"/>
                </a:lnTo>
                <a:lnTo>
                  <a:pt x="2863" y="0"/>
                </a:lnTo>
                <a:lnTo>
                  <a:pt x="2181" y="0"/>
                </a:lnTo>
                <a:lnTo>
                  <a:pt x="1680" y="0"/>
                </a:lnTo>
                <a:lnTo>
                  <a:pt x="1179" y="0"/>
                </a:lnTo>
              </a:path>
            </a:pathLst>
          </a:custGeom>
          <a:solidFill>
            <a:srgbClr val="C1CEEB"/>
          </a:solidFill>
          <a:ln w="9360">
            <a:solidFill>
              <a:srgbClr val="0053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Features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653040" y="1635120"/>
            <a:ext cx="8033400" cy="407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Neural networks (including Perceptron)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Naïve(Normal) Bayes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Hidden Markov model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Kernel Methods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Support vector machine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k-nearest neighbor algorithm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Mixture model (including Gaussian mixture model)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Decision tree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Linear Classifier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Self Organizing Maps(including Growing self-organizing maps)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Generative Topographic Maps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Types of classifiers</a:t>
            </a:r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653040" y="1796400"/>
            <a:ext cx="8033400" cy="375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Supervised training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supervised training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Self Organizing Classifiers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Types of training for classifiers</a:t>
            </a:r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653040" y="1635120"/>
            <a:ext cx="8033400" cy="407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SPAM filtering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Computer vision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OCR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Speech recognition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Diagnostic utilities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Industrial control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Investment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Code formatting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Gesture recognition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Robotics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Games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Function approximation</a:t>
            </a:r>
            <a:endParaRPr lang="en-US" sz="320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 Classifier Applications</a:t>
            </a:r>
            <a:endParaRPr lang="en-US" sz="265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653040" y="1635120"/>
            <a:ext cx="8033400" cy="407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Simulates the way the brain works.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Consists of neurons.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Feedforward or Recurrent.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Usually uses backpropagation to train.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Neural Networks</a:t>
            </a:r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928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Feedforward Neural Network</a:t>
            </a:r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Segnaposto testo 2"/>
          <p:cNvPicPr/>
          <p:nvPr/>
        </p:nvPicPr>
        <p:blipFill>
          <a:blip r:embed="rId2"/>
          <a:stretch/>
        </p:blipFill>
        <p:spPr>
          <a:xfrm>
            <a:off x="2843280" y="2061360"/>
            <a:ext cx="3333600" cy="2981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266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57200" y="41076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Neuron (with Sigmoid function)</a:t>
            </a:r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3902040" y="4074840"/>
            <a:ext cx="3009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</a:p>
        </p:txBody>
      </p:sp>
      <p:sp>
        <p:nvSpPr>
          <p:cNvPr id="408" name="CustomShape 3"/>
          <p:cNvSpPr/>
          <p:nvPr/>
        </p:nvSpPr>
        <p:spPr>
          <a:xfrm>
            <a:off x="6136200" y="4074840"/>
            <a:ext cx="2844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</a:t>
            </a:r>
          </a:p>
        </p:txBody>
      </p:sp>
      <p:sp>
        <p:nvSpPr>
          <p:cNvPr id="409" name="Line 4"/>
          <p:cNvSpPr/>
          <p:nvPr/>
        </p:nvSpPr>
        <p:spPr>
          <a:xfrm>
            <a:off x="5842080" y="4435200"/>
            <a:ext cx="86364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5"/>
          <p:cNvSpPr/>
          <p:nvPr/>
        </p:nvSpPr>
        <p:spPr>
          <a:xfrm>
            <a:off x="4402080" y="4003560"/>
            <a:ext cx="1440000" cy="865080"/>
          </a:xfrm>
          <a:prstGeom prst="rect">
            <a:avLst/>
          </a:prstGeom>
          <a:solidFill>
            <a:srgbClr val="C1CEEB"/>
          </a:solidFill>
          <a:ln w="9360">
            <a:solidFill>
              <a:srgbClr val="0053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F(u)</a:t>
            </a:r>
          </a:p>
        </p:txBody>
      </p:sp>
      <p:sp>
        <p:nvSpPr>
          <p:cNvPr id="411" name="Line 6"/>
          <p:cNvSpPr/>
          <p:nvPr/>
        </p:nvSpPr>
        <p:spPr>
          <a:xfrm>
            <a:off x="3753000" y="4435200"/>
            <a:ext cx="64908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Line 7"/>
          <p:cNvSpPr/>
          <p:nvPr/>
        </p:nvSpPr>
        <p:spPr>
          <a:xfrm>
            <a:off x="2025720" y="4435200"/>
            <a:ext cx="1152360" cy="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8"/>
          <p:cNvSpPr/>
          <p:nvPr/>
        </p:nvSpPr>
        <p:spPr>
          <a:xfrm>
            <a:off x="3178080" y="4147920"/>
            <a:ext cx="576360" cy="576360"/>
          </a:xfrm>
          <a:prstGeom prst="ellipse">
            <a:avLst/>
          </a:prstGeom>
          <a:solidFill>
            <a:srgbClr val="C1CEEB"/>
          </a:solidFill>
          <a:ln w="9360">
            <a:solidFill>
              <a:srgbClr val="0053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</a:t>
            </a:r>
          </a:p>
        </p:txBody>
      </p:sp>
      <p:sp>
        <p:nvSpPr>
          <p:cNvPr id="414" name="Line 9"/>
          <p:cNvSpPr/>
          <p:nvPr/>
        </p:nvSpPr>
        <p:spPr>
          <a:xfrm>
            <a:off x="2344680" y="3600360"/>
            <a:ext cx="885960" cy="66204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0"/>
          <p:cNvSpPr/>
          <p:nvPr/>
        </p:nvSpPr>
        <p:spPr>
          <a:xfrm flipV="1">
            <a:off x="2314800" y="4589280"/>
            <a:ext cx="930240" cy="612720"/>
          </a:xfrm>
          <a:prstGeom prst="line">
            <a:avLst/>
          </a:prstGeom>
          <a:ln w="9360">
            <a:solidFill>
              <a:srgbClr val="00539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11"/>
          <p:cNvSpPr/>
          <p:nvPr/>
        </p:nvSpPr>
        <p:spPr>
          <a:xfrm>
            <a:off x="2049840" y="3240000"/>
            <a:ext cx="4154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X1</a:t>
            </a:r>
          </a:p>
        </p:txBody>
      </p:sp>
      <p:sp>
        <p:nvSpPr>
          <p:cNvPr id="417" name="CustomShape 12"/>
          <p:cNvSpPr/>
          <p:nvPr/>
        </p:nvSpPr>
        <p:spPr>
          <a:xfrm>
            <a:off x="1597320" y="4195440"/>
            <a:ext cx="4154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X2</a:t>
            </a:r>
          </a:p>
        </p:txBody>
      </p:sp>
      <p:sp>
        <p:nvSpPr>
          <p:cNvPr id="418" name="CustomShape 13"/>
          <p:cNvSpPr/>
          <p:nvPr/>
        </p:nvSpPr>
        <p:spPr>
          <a:xfrm>
            <a:off x="1884600" y="4987800"/>
            <a:ext cx="4154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X3</a:t>
            </a:r>
          </a:p>
        </p:txBody>
      </p:sp>
      <p:sp>
        <p:nvSpPr>
          <p:cNvPr id="419" name="CustomShape 14"/>
          <p:cNvSpPr/>
          <p:nvPr/>
        </p:nvSpPr>
        <p:spPr>
          <a:xfrm>
            <a:off x="2542680" y="3528720"/>
            <a:ext cx="499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W1</a:t>
            </a:r>
          </a:p>
        </p:txBody>
      </p:sp>
      <p:sp>
        <p:nvSpPr>
          <p:cNvPr id="420" name="CustomShape 15"/>
          <p:cNvSpPr/>
          <p:nvPr/>
        </p:nvSpPr>
        <p:spPr>
          <a:xfrm>
            <a:off x="2255400" y="4103640"/>
            <a:ext cx="499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W2</a:t>
            </a:r>
          </a:p>
        </p:txBody>
      </p:sp>
      <p:sp>
        <p:nvSpPr>
          <p:cNvPr id="421" name="CustomShape 16"/>
          <p:cNvSpPr/>
          <p:nvPr/>
        </p:nvSpPr>
        <p:spPr>
          <a:xfrm>
            <a:off x="2326680" y="4608360"/>
            <a:ext cx="499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W3</a:t>
            </a:r>
          </a:p>
        </p:txBody>
      </p:sp>
      <p:pic>
        <p:nvPicPr>
          <p:cNvPr id="422" name="Segnaposto testo 2"/>
          <p:cNvPicPr/>
          <p:nvPr/>
        </p:nvPicPr>
        <p:blipFill>
          <a:blip r:embed="rId2"/>
          <a:stretch/>
        </p:blipFill>
        <p:spPr>
          <a:xfrm>
            <a:off x="5338800" y="1944360"/>
            <a:ext cx="3048120" cy="2028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1385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4914</TotalTime>
  <Words>418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STUDIO IN THE ENTERPRISE</dc:title>
  <dc:creator>Boian Mitov</dc:creator>
  <cp:lastModifiedBy>mitov</cp:lastModifiedBy>
  <cp:revision>270</cp:revision>
  <dcterms:created xsi:type="dcterms:W3CDTF">2013-09-26T20:38:03Z</dcterms:created>
  <dcterms:modified xsi:type="dcterms:W3CDTF">2016-11-13T01:50:23Z</dcterms:modified>
  <dc:language>en-US</dc:language>
</cp:coreProperties>
</file>